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0" r:id="rId5"/>
    <p:sldId id="261" r:id="rId6"/>
    <p:sldId id="267" r:id="rId7"/>
    <p:sldId id="268" r:id="rId8"/>
    <p:sldId id="262" r:id="rId9"/>
    <p:sldId id="263" r:id="rId10"/>
    <p:sldId id="264" r:id="rId11"/>
    <p:sldId id="265" r:id="rId12"/>
    <p:sldId id="266" r:id="rId13"/>
    <p:sldId id="269" r:id="rId14"/>
    <p:sldId id="274" r:id="rId15"/>
    <p:sldId id="275" r:id="rId16"/>
    <p:sldId id="277" r:id="rId17"/>
    <p:sldId id="273" r:id="rId18"/>
    <p:sldId id="270" r:id="rId19"/>
    <p:sldId id="271" r:id="rId20"/>
    <p:sldId id="272" r:id="rId21"/>
    <p:sldId id="278" r:id="rId22"/>
    <p:sldId id="279" r:id="rId23"/>
    <p:sldId id="280"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621" autoAdjust="0"/>
  </p:normalViewPr>
  <p:slideViewPr>
    <p:cSldViewPr>
      <p:cViewPr varScale="1">
        <p:scale>
          <a:sx n="109" d="100"/>
          <a:sy n="109" d="100"/>
        </p:scale>
        <p:origin x="-780" y="-84"/>
      </p:cViewPr>
      <p:guideLst>
        <p:guide orient="horz" pos="2160"/>
        <p:guide pos="2880"/>
      </p:guideLst>
    </p:cSldViewPr>
  </p:slideViewPr>
  <p:notesTextViewPr>
    <p:cViewPr>
      <p:scale>
        <a:sx n="1" d="1"/>
        <a:sy n="1" d="1"/>
      </p:scale>
      <p:origin x="0" y="0"/>
    </p:cViewPr>
  </p:notesTextViewPr>
  <p:notesViewPr>
    <p:cSldViewPr>
      <p:cViewPr>
        <p:scale>
          <a:sx n="92" d="100"/>
          <a:sy n="92" d="100"/>
        </p:scale>
        <p:origin x="-2718" y="-4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1C5D-1EB6-4857-9B75-225EF24DB390}" type="datetimeFigureOut">
              <a:rPr lang="de-DE" smtClean="0"/>
              <a:t>02.08.2012</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9CAD90-21CB-4EAA-A240-7D240C135ED6}" type="slidenum">
              <a:rPr lang="de-DE" smtClean="0"/>
              <a:t>‹#›</a:t>
            </a:fld>
            <a:endParaRPr lang="de-DE"/>
          </a:p>
        </p:txBody>
      </p:sp>
    </p:spTree>
    <p:extLst>
      <p:ext uri="{BB962C8B-B14F-4D97-AF65-F5344CB8AC3E}">
        <p14:creationId xmlns:p14="http://schemas.microsoft.com/office/powerpoint/2010/main" val="258276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allthingsoracle.com/dynamic-sampling-iii-real-life-data-part-ii/" TargetMode="External"/><Relationship Id="rId3" Type="http://schemas.openxmlformats.org/officeDocument/2006/relationships/hyperlink" Target="http://allthingsoracle.com/author/randolf-geist/" TargetMode="External"/><Relationship Id="rId7" Type="http://schemas.openxmlformats.org/officeDocument/2006/relationships/hyperlink" Target="http://oracle-randolf.blogspot.de/2009/01/limitations-of-histograms-rounding.html" TargetMode="External"/><Relationship Id="rId12" Type="http://schemas.openxmlformats.org/officeDocument/2006/relationships/hyperlink" Target="http://oracle-randolf.blogspot.com/2011/01/adaptive-cursor-sharing.html" TargetMode="External"/><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jonathanlewis.wordpress.com/2009/05/28/frequency-histograms/" TargetMode="External"/><Relationship Id="rId11" Type="http://schemas.openxmlformats.org/officeDocument/2006/relationships/hyperlink" Target="http://oracledoug.com/serendipity/index.php?/archives/1590-Statistics-on-Partitioned-Tables-Contents.html" TargetMode="External"/><Relationship Id="rId5" Type="http://schemas.openxmlformats.org/officeDocument/2006/relationships/hyperlink" Target="http://jonathanlewis.wordpress.com/2010/03/23/fake-histograms/" TargetMode="External"/><Relationship Id="rId10" Type="http://schemas.openxmlformats.org/officeDocument/2006/relationships/hyperlink" Target="http://jonathanlewis.wordpress.com/2010/03/17/partition-stats/" TargetMode="External"/><Relationship Id="rId4" Type="http://schemas.openxmlformats.org/officeDocument/2006/relationships/hyperlink" Target="http://oracle-randolf.blogspot.de/2010/01/clusteringfactor-what-if-analysis.html" TargetMode="External"/><Relationship Id="rId9" Type="http://schemas.openxmlformats.org/officeDocument/2006/relationships/hyperlink" Target="https://blogs.oracle.com/optimizer/entry/what_happened_to_the_optimizer_white_papers_on_otn"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85800" y="4343400"/>
            <a:ext cx="5486400" cy="7213376"/>
          </a:xfrm>
        </p:spPr>
        <p:txBody>
          <a:bodyPr/>
          <a:lstStyle/>
          <a:p>
            <a:r>
              <a:rPr lang="en-US" dirty="0" smtClean="0"/>
              <a:t>Welcome to this webinar. Thanks for taking your time to attend this session on the Oracle Cost-Based Optimizer.</a:t>
            </a:r>
          </a:p>
          <a:p>
            <a:endParaRPr lang="en-US" dirty="0"/>
          </a:p>
          <a:p>
            <a:r>
              <a:rPr lang="en-US" dirty="0" smtClean="0"/>
              <a:t>Display resolution: 1440*1050</a:t>
            </a:r>
          </a:p>
          <a:p>
            <a:r>
              <a:rPr lang="en-US" dirty="0" smtClean="0"/>
              <a:t>Startup Database</a:t>
            </a:r>
          </a:p>
          <a:p>
            <a:r>
              <a:rPr lang="en-US" dirty="0" smtClean="0"/>
              <a:t>Start </a:t>
            </a:r>
            <a:r>
              <a:rPr lang="en-US" dirty="0" err="1" smtClean="0"/>
              <a:t>SQLTools</a:t>
            </a:r>
            <a:r>
              <a:rPr lang="en-US" dirty="0" smtClean="0"/>
              <a:t>++</a:t>
            </a:r>
          </a:p>
          <a:p>
            <a:r>
              <a:rPr lang="en-US" dirty="0" smtClean="0"/>
              <a:t>Open:</a:t>
            </a:r>
          </a:p>
          <a:p>
            <a:pPr marL="171450" indent="-171450">
              <a:buFontTx/>
              <a:buChar char="-"/>
            </a:pPr>
            <a:r>
              <a:rPr lang="en-US" dirty="0" smtClean="0"/>
              <a:t>Clustering Factor </a:t>
            </a:r>
            <a:r>
              <a:rPr lang="en-US" dirty="0"/>
              <a:t>Demo: </a:t>
            </a:r>
            <a:r>
              <a:rPr lang="en-US" dirty="0" err="1" smtClean="0"/>
              <a:t>concurrent_execution_inserts_testcase.sql</a:t>
            </a:r>
            <a:r>
              <a:rPr lang="en-US" dirty="0"/>
              <a:t>, </a:t>
            </a:r>
            <a:r>
              <a:rPr lang="en-US" dirty="0" err="1"/>
              <a:t>concurrent_execution_inserts_check_results.sql</a:t>
            </a:r>
            <a:endParaRPr lang="en-US" dirty="0" smtClean="0"/>
          </a:p>
          <a:p>
            <a:pPr marL="171450" indent="-171450">
              <a:buFontTx/>
              <a:buChar char="-"/>
            </a:pPr>
            <a:r>
              <a:rPr lang="en-US" dirty="0" smtClean="0"/>
              <a:t>Frequency Histogram </a:t>
            </a:r>
            <a:r>
              <a:rPr lang="en-US" dirty="0"/>
              <a:t>Demo: </a:t>
            </a:r>
            <a:r>
              <a:rPr lang="en-US" dirty="0" err="1"/>
              <a:t>frequency_histogram_egde_case.sql</a:t>
            </a:r>
            <a:endParaRPr lang="en-US" dirty="0" smtClean="0"/>
          </a:p>
          <a:p>
            <a:pPr marL="171450" indent="-171450">
              <a:buFontTx/>
              <a:buChar char="-"/>
            </a:pPr>
            <a:r>
              <a:rPr lang="en-US" dirty="0" smtClean="0"/>
              <a:t>Height Balanced</a:t>
            </a:r>
            <a:r>
              <a:rPr lang="en-US" baseline="0" dirty="0" smtClean="0"/>
              <a:t> Histogram</a:t>
            </a:r>
            <a:r>
              <a:rPr lang="en-US" dirty="0" smtClean="0"/>
              <a:t> </a:t>
            </a:r>
            <a:r>
              <a:rPr lang="en-US" dirty="0"/>
              <a:t>Demo: </a:t>
            </a:r>
            <a:r>
              <a:rPr lang="en-US" dirty="0" err="1"/>
              <a:t>histogram_limitations_testcase.sql</a:t>
            </a:r>
            <a:endParaRPr lang="en-US" dirty="0" smtClean="0"/>
          </a:p>
          <a:p>
            <a:pPr marL="171450" indent="-171450">
              <a:buFontTx/>
              <a:buChar char="-"/>
            </a:pPr>
            <a:r>
              <a:rPr lang="en-US" dirty="0" smtClean="0"/>
              <a:t>Daft</a:t>
            </a:r>
            <a:r>
              <a:rPr lang="en-US" baseline="0" dirty="0" smtClean="0"/>
              <a:t> </a:t>
            </a:r>
            <a:r>
              <a:rPr lang="en-US" baseline="0" dirty="0" err="1" smtClean="0"/>
              <a:t>Datatypes</a:t>
            </a:r>
            <a:r>
              <a:rPr lang="en-US" baseline="0" dirty="0" smtClean="0"/>
              <a:t> Demo:</a:t>
            </a:r>
            <a:r>
              <a:rPr lang="en-US" dirty="0"/>
              <a:t> </a:t>
            </a:r>
            <a:r>
              <a:rPr lang="en-US" dirty="0" err="1"/>
              <a:t>daft_data_type_example.sql</a:t>
            </a:r>
            <a:endParaRPr lang="en-US" baseline="0" dirty="0" smtClean="0"/>
          </a:p>
          <a:p>
            <a:pPr marL="171450" indent="-171450">
              <a:buFontTx/>
              <a:buChar char="-"/>
            </a:pPr>
            <a:r>
              <a:rPr lang="en-US" baseline="0" dirty="0" smtClean="0"/>
              <a:t>Implicit </a:t>
            </a:r>
            <a:r>
              <a:rPr lang="en-US" baseline="0" dirty="0" err="1" smtClean="0"/>
              <a:t>Datatype</a:t>
            </a:r>
            <a:r>
              <a:rPr lang="en-US" baseline="0" dirty="0" smtClean="0"/>
              <a:t> Conversion Demo:</a:t>
            </a:r>
            <a:r>
              <a:rPr lang="en-US" dirty="0"/>
              <a:t> </a:t>
            </a:r>
            <a:r>
              <a:rPr lang="en-US" dirty="0" err="1"/>
              <a:t>implicit_datatype_conversion_nvarchar_scratchpad.sql</a:t>
            </a:r>
            <a:endParaRPr lang="en-US" dirty="0" smtClean="0"/>
          </a:p>
          <a:p>
            <a:pPr marL="171450" indent="-171450">
              <a:buFontTx/>
              <a:buChar char="-"/>
            </a:pPr>
            <a:r>
              <a:rPr lang="en-US" dirty="0"/>
              <a:t>AllThingsOracle.com</a:t>
            </a:r>
            <a:br>
              <a:rPr lang="en-US" dirty="0"/>
            </a:br>
            <a:r>
              <a:rPr lang="en-US" dirty="0">
                <a:hlinkClick r:id="rId3"/>
              </a:rPr>
              <a:t>http://allthingsoracle.com/author/randolf-geist/</a:t>
            </a:r>
            <a:endParaRPr lang="en-US" dirty="0"/>
          </a:p>
          <a:p>
            <a:pPr marL="171450" indent="-171450">
              <a:buFontTx/>
              <a:buChar char="-"/>
            </a:pPr>
            <a:r>
              <a:rPr lang="en-US" dirty="0" smtClean="0"/>
              <a:t>Blog </a:t>
            </a:r>
            <a:r>
              <a:rPr lang="en-US" dirty="0"/>
              <a:t>post “What-If Analysis Clustering Factor”</a:t>
            </a:r>
            <a:br>
              <a:rPr lang="en-US" dirty="0"/>
            </a:br>
            <a:r>
              <a:rPr lang="en-US" dirty="0">
                <a:hlinkClick r:id="rId4"/>
              </a:rPr>
              <a:t>http://oracle-randolf.blogspot.de/2010/01/clusteringfactor-what-if-analysis.html</a:t>
            </a:r>
            <a:endParaRPr lang="en-US" dirty="0"/>
          </a:p>
          <a:p>
            <a:pPr marL="171450" indent="-171450">
              <a:buFontTx/>
              <a:buChar char="-"/>
            </a:pPr>
            <a:r>
              <a:rPr lang="en-US" dirty="0" smtClean="0"/>
              <a:t>Blog</a:t>
            </a:r>
            <a:r>
              <a:rPr lang="en-US" baseline="0" dirty="0" smtClean="0"/>
              <a:t> posts “Fake Histograms</a:t>
            </a:r>
            <a:r>
              <a:rPr lang="en-US" dirty="0"/>
              <a:t>”</a:t>
            </a:r>
            <a:br>
              <a:rPr lang="en-US" dirty="0"/>
            </a:br>
            <a:r>
              <a:rPr lang="en-US" dirty="0">
                <a:hlinkClick r:id="rId5"/>
              </a:rPr>
              <a:t>http://jonathanlewis.wordpress.com/2010/03/23/fake-histograms</a:t>
            </a:r>
            <a:r>
              <a:rPr lang="en-US" dirty="0" smtClean="0">
                <a:hlinkClick r:id="rId5"/>
              </a:rPr>
              <a:t>/</a:t>
            </a:r>
            <a:r>
              <a:rPr lang="en-US" dirty="0"/>
              <a:t/>
            </a:r>
            <a:br>
              <a:rPr lang="en-US" dirty="0"/>
            </a:br>
            <a:r>
              <a:rPr lang="en-US" dirty="0">
                <a:hlinkClick r:id="rId6"/>
              </a:rPr>
              <a:t>http://jonathanlewis.wordpress.com/2009/05/28/frequency-histograms</a:t>
            </a:r>
            <a:r>
              <a:rPr lang="en-US" dirty="0" smtClean="0">
                <a:hlinkClick r:id="rId6"/>
              </a:rPr>
              <a:t>/</a:t>
            </a:r>
            <a:endParaRPr lang="en-US" dirty="0" smtClean="0"/>
          </a:p>
          <a:p>
            <a:pPr marL="171450" indent="-171450">
              <a:buFontTx/>
              <a:buChar char="-"/>
            </a:pPr>
            <a:r>
              <a:rPr lang="en-US" dirty="0" smtClean="0"/>
              <a:t>Limitations of histograms</a:t>
            </a:r>
            <a:r>
              <a:rPr lang="en-US" dirty="0"/>
              <a:t/>
            </a:r>
            <a:br>
              <a:rPr lang="en-US" dirty="0"/>
            </a:br>
            <a:r>
              <a:rPr lang="en-US" dirty="0">
                <a:hlinkClick r:id="rId7"/>
              </a:rPr>
              <a:t>http://</a:t>
            </a:r>
            <a:r>
              <a:rPr lang="en-US" dirty="0" smtClean="0">
                <a:hlinkClick r:id="rId7"/>
              </a:rPr>
              <a:t>oracle-randolf.blogspot.de/2009/01/limitations-of-histograms-rounding.html</a:t>
            </a:r>
            <a:endParaRPr lang="en-US" dirty="0" smtClean="0"/>
          </a:p>
          <a:p>
            <a:pPr marL="171450" indent="-171450">
              <a:buFontTx/>
              <a:buChar char="-"/>
            </a:pPr>
            <a:r>
              <a:rPr lang="en-US" dirty="0" smtClean="0"/>
              <a:t>Successful Dynamic Sampling on rare / </a:t>
            </a:r>
            <a:r>
              <a:rPr lang="en-US" dirty="0"/>
              <a:t>clustered values</a:t>
            </a:r>
            <a:br>
              <a:rPr lang="en-US" dirty="0"/>
            </a:br>
            <a:r>
              <a:rPr lang="en-US" dirty="0">
                <a:hlinkClick r:id="rId8"/>
              </a:rPr>
              <a:t>http://allthingsoracle.com/dynamic-sampling-iii-real-life-data-part-ii</a:t>
            </a:r>
            <a:r>
              <a:rPr lang="en-US" dirty="0" smtClean="0">
                <a:hlinkClick r:id="rId8"/>
              </a:rPr>
              <a:t>/</a:t>
            </a:r>
            <a:endParaRPr lang="en-US" dirty="0" smtClean="0"/>
          </a:p>
          <a:p>
            <a:pPr marL="171450" indent="-171450">
              <a:buFontTx/>
              <a:buChar char="-"/>
            </a:pPr>
            <a:r>
              <a:rPr lang="en-US" dirty="0" smtClean="0"/>
              <a:t>Further links to address questions that popped up during the Q&amp;A:</a:t>
            </a:r>
            <a:r>
              <a:rPr lang="en-US" dirty="0"/>
              <a:t/>
            </a:r>
            <a:br>
              <a:rPr lang="en-US" dirty="0"/>
            </a:br>
            <a:r>
              <a:rPr lang="en-US" dirty="0" smtClean="0"/>
              <a:t>10g to 11g Upgrade: What to expect from the Optimizer:</a:t>
            </a:r>
            <a:br>
              <a:rPr lang="en-US" dirty="0" smtClean="0"/>
            </a:br>
            <a:r>
              <a:rPr lang="en-US" dirty="0" smtClean="0">
                <a:hlinkClick r:id="rId9"/>
              </a:rPr>
              <a:t>https</a:t>
            </a:r>
            <a:r>
              <a:rPr lang="en-US" dirty="0">
                <a:hlinkClick r:id="rId9"/>
              </a:rPr>
              <a:t>://</a:t>
            </a:r>
            <a:r>
              <a:rPr lang="en-US" dirty="0" smtClean="0">
                <a:hlinkClick r:id="rId9"/>
              </a:rPr>
              <a:t>blogs.oracle.com/optimizer/entry/what_happened_to_the_optimizer_white_papers_on_otn</a:t>
            </a:r>
            <a:r>
              <a:rPr lang="en-US" dirty="0"/>
              <a:t/>
            </a:r>
            <a:br>
              <a:rPr lang="en-US" dirty="0"/>
            </a:br>
            <a:r>
              <a:rPr lang="en-US" dirty="0" smtClean="0"/>
              <a:t>Gathering statistics </a:t>
            </a:r>
            <a:r>
              <a:rPr lang="en-US" dirty="0"/>
              <a:t>on partitioned tables:</a:t>
            </a:r>
            <a:br>
              <a:rPr lang="en-US" dirty="0"/>
            </a:br>
            <a:r>
              <a:rPr lang="en-US" dirty="0">
                <a:hlinkClick r:id="rId10"/>
              </a:rPr>
              <a:t>http://jonathanlewis.wordpress.com/2010/03/17/partition-stats</a:t>
            </a:r>
            <a:r>
              <a:rPr lang="en-US" dirty="0" smtClean="0">
                <a:hlinkClick r:id="rId10"/>
              </a:rPr>
              <a:t>/</a:t>
            </a:r>
            <a:r>
              <a:rPr lang="en-US" dirty="0"/>
              <a:t/>
            </a:r>
            <a:br>
              <a:rPr lang="en-US" dirty="0"/>
            </a:br>
            <a:r>
              <a:rPr lang="en-US" dirty="0">
                <a:hlinkClick r:id="rId11"/>
              </a:rPr>
              <a:t>http://oracledoug.com/serendipity/index.php?/</a:t>
            </a:r>
            <a:r>
              <a:rPr lang="en-US" dirty="0" smtClean="0">
                <a:hlinkClick r:id="rId11"/>
              </a:rPr>
              <a:t>archives/1590-Statistics-on-Partitioned-Tables-Contents.html</a:t>
            </a:r>
            <a:endParaRPr lang="en-US" dirty="0" smtClean="0"/>
          </a:p>
          <a:p>
            <a:pPr marL="171450" indent="-171450">
              <a:buFontTx/>
              <a:buChar char="-"/>
            </a:pPr>
            <a:r>
              <a:rPr lang="en-US" dirty="0" smtClean="0"/>
              <a:t>Some notes on the limitations of Adaptive Cursor Sharing, that was introduced in 11g to address the problems of Bind Variable Peeking and shared cursors (histograms are one popular threat in that category) :</a:t>
            </a:r>
            <a:r>
              <a:rPr lang="en-US" dirty="0"/>
              <a:t/>
            </a:r>
            <a:br>
              <a:rPr lang="en-US" dirty="0"/>
            </a:br>
            <a:r>
              <a:rPr lang="en-US" dirty="0">
                <a:hlinkClick r:id="rId12"/>
              </a:rPr>
              <a:t>http://</a:t>
            </a:r>
            <a:r>
              <a:rPr lang="en-US" dirty="0" smtClean="0">
                <a:hlinkClick r:id="rId12"/>
              </a:rPr>
              <a:t>oracle-randolf.blogspot.com/2011/01/adaptive-cursor-sharing.html</a:t>
            </a:r>
            <a:endParaRPr lang="en-US" dirty="0" smtClean="0"/>
          </a:p>
        </p:txBody>
      </p:sp>
      <p:sp>
        <p:nvSpPr>
          <p:cNvPr id="4" name="Foliennummernplatzhalter 3"/>
          <p:cNvSpPr>
            <a:spLocks noGrp="1"/>
          </p:cNvSpPr>
          <p:nvPr>
            <p:ph type="sldNum" sz="quarter" idx="10"/>
          </p:nvPr>
        </p:nvSpPr>
        <p:spPr/>
        <p:txBody>
          <a:bodyPr/>
          <a:lstStyle/>
          <a:p>
            <a:fld id="{582F654B-1C15-4315-B198-F10D8C2E23C6}" type="slidenum">
              <a:rPr lang="de-DE" smtClean="0"/>
              <a:t>1</a:t>
            </a:fld>
            <a:endParaRPr lang="de-DE"/>
          </a:p>
        </p:txBody>
      </p:sp>
    </p:spTree>
    <p:extLst>
      <p:ext uri="{BB962C8B-B14F-4D97-AF65-F5344CB8AC3E}">
        <p14:creationId xmlns:p14="http://schemas.microsoft.com/office/powerpoint/2010/main" val="420670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How does the optimizer know about the scattering / clustering of data?</a:t>
            </a:r>
          </a:p>
          <a:p>
            <a:endParaRPr lang="en-US" dirty="0"/>
          </a:p>
          <a:p>
            <a:r>
              <a:rPr lang="en-US" dirty="0" smtClean="0"/>
              <a:t>There is only a single measure: The index clustering factor that describes the randomness of the table data according to the order defined by the index.</a:t>
            </a:r>
          </a:p>
          <a:p>
            <a:endParaRPr lang="en-US" dirty="0"/>
          </a:p>
          <a:p>
            <a:r>
              <a:rPr lang="en-US" dirty="0" smtClean="0"/>
              <a:t>Oracle determines the clustering factor by “walking” the index in order and looking at the resulting table block location. For every row where the table block changes, the clustering factor is increased. So in principle the clustering factor can be as low as the number of table blocks covered by the index, but it can also be as high as the number of rows in the index.</a:t>
            </a:r>
          </a:p>
          <a:p>
            <a:endParaRPr lang="en-US" dirty="0"/>
          </a:p>
          <a:p>
            <a:r>
              <a:rPr lang="en-US" dirty="0" smtClean="0"/>
              <a:t>There is however a potential flaw in the way Oracle determines the clustering factor. If the table data is clumped together across a few blocks so that Oracle just has to jump forth and back between a couple of blocks rather than actually randomly jumping to different blocks then the clustering factor might not be representative.</a:t>
            </a:r>
          </a:p>
          <a:p>
            <a:endParaRPr lang="en-US" dirty="0"/>
          </a:p>
          <a:p>
            <a:r>
              <a:rPr lang="en-US" dirty="0" smtClean="0"/>
              <a:t>Note that this spread of table data across a few blocks is a default </a:t>
            </a:r>
            <a:r>
              <a:rPr lang="en-US" dirty="0" err="1" smtClean="0"/>
              <a:t>behaviour</a:t>
            </a:r>
            <a:r>
              <a:rPr lang="en-US" dirty="0" smtClean="0"/>
              <a:t> of ASSM. So any concurrent inserts writing into tables residing in a ASSM </a:t>
            </a:r>
            <a:r>
              <a:rPr lang="en-US" dirty="0" err="1" smtClean="0"/>
              <a:t>tablespace</a:t>
            </a:r>
            <a:r>
              <a:rPr lang="en-US" dirty="0" smtClean="0"/>
              <a:t> might suffer from this problem.</a:t>
            </a:r>
          </a:p>
          <a:p>
            <a:endParaRPr lang="en-US" dirty="0"/>
          </a:p>
          <a:p>
            <a:r>
              <a:rPr lang="en-US" dirty="0"/>
              <a:t>(It is only a single value for a given table / index combination, so it represents an average value. It therefore cannot represent any specific clustering in a certain area of the table. For example a re-organization or a shrink space operation might lead to a re-arrangement of older data where the clustering of newly arriving data is different from the remaining data. This is however not a very common problem so the single value should be sufficient and representative in most cases.</a:t>
            </a:r>
          </a:p>
          <a:p>
            <a:r>
              <a:rPr lang="en-US" dirty="0" smtClean="0"/>
              <a:t>)</a:t>
            </a:r>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10</a:t>
            </a:fld>
            <a:endParaRPr lang="de-DE"/>
          </a:p>
        </p:txBody>
      </p:sp>
    </p:spTree>
    <p:extLst>
      <p:ext uri="{BB962C8B-B14F-4D97-AF65-F5344CB8AC3E}">
        <p14:creationId xmlns:p14="http://schemas.microsoft.com/office/powerpoint/2010/main" val="7204072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There is </a:t>
            </a:r>
            <a:r>
              <a:rPr lang="en-US" dirty="0" smtClean="0"/>
              <a:t>a </a:t>
            </a:r>
            <a:r>
              <a:rPr lang="en-US" dirty="0"/>
              <a:t>potential </a:t>
            </a:r>
            <a:r>
              <a:rPr lang="en-US" dirty="0" smtClean="0"/>
              <a:t>trap waiting in </a:t>
            </a:r>
            <a:r>
              <a:rPr lang="en-US" dirty="0"/>
              <a:t>the way Oracle determines the clustering factor. If the table data is clumped together across a few blocks so that Oracle just </a:t>
            </a:r>
            <a:r>
              <a:rPr lang="en-US" dirty="0" smtClean="0"/>
              <a:t>has to </a:t>
            </a:r>
            <a:r>
              <a:rPr lang="en-US" dirty="0"/>
              <a:t>jump forth and back between a couple of blocks rather than actually randomly jumping to different blocks then the clustering factor might not be representative.</a:t>
            </a:r>
          </a:p>
          <a:p>
            <a:endParaRPr lang="en-US" dirty="0"/>
          </a:p>
          <a:p>
            <a:r>
              <a:rPr lang="en-US" dirty="0"/>
              <a:t>Note that this spread of table data across a few blocks is a default </a:t>
            </a:r>
            <a:r>
              <a:rPr lang="en-US" dirty="0" err="1"/>
              <a:t>behaviour</a:t>
            </a:r>
            <a:r>
              <a:rPr lang="en-US" dirty="0"/>
              <a:t> of ASSM. So any concurrent inserts writing into tables residing in a ASSM </a:t>
            </a:r>
            <a:r>
              <a:rPr lang="en-US" dirty="0" err="1"/>
              <a:t>tablespace</a:t>
            </a:r>
            <a:r>
              <a:rPr lang="en-US" dirty="0"/>
              <a:t> might suffer from this problem.</a:t>
            </a:r>
          </a:p>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11</a:t>
            </a:fld>
            <a:endParaRPr lang="de-DE"/>
          </a:p>
        </p:txBody>
      </p:sp>
    </p:spTree>
    <p:extLst>
      <p:ext uri="{BB962C8B-B14F-4D97-AF65-F5344CB8AC3E}">
        <p14:creationId xmlns:p14="http://schemas.microsoft.com/office/powerpoint/2010/main" val="2259102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This is again the known picture of a typical index range scan operation. Now the important point here is that although Oracle has to jump to a different block for every row and therefore increases the clustering factor for every row when gathering statistics, it re-visits the same recent blocks rather than jumping to a totally random block. Therefore it is very likely that these recently visited blocks are already in the cache and don’t require physical I/O to be read into the buffer cache. This can make a huge difference between the efficiency suggested by the bad clustering factor and the actual efficiency of the operation.</a:t>
            </a:r>
          </a:p>
          <a:p>
            <a:endParaRPr lang="en-US" dirty="0"/>
          </a:p>
          <a:p>
            <a:r>
              <a:rPr lang="en-US" dirty="0" smtClean="0"/>
              <a:t>I do have a demo about this, too, but probably don’t have enough time for it.</a:t>
            </a:r>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12</a:t>
            </a:fld>
            <a:endParaRPr lang="de-DE"/>
          </a:p>
        </p:txBody>
      </p:sp>
    </p:spTree>
    <p:extLst>
      <p:ext uri="{BB962C8B-B14F-4D97-AF65-F5344CB8AC3E}">
        <p14:creationId xmlns:p14="http://schemas.microsoft.com/office/powerpoint/2010/main" val="33711104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13</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14</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15</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16</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17</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18</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19</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noProof="0" dirty="0" smtClean="0"/>
              <a:t>Co-author of “Expert Oracle Practices”</a:t>
            </a:r>
          </a:p>
          <a:p>
            <a:r>
              <a:rPr lang="en-US" noProof="0" dirty="0" smtClean="0"/>
              <a:t>Oracle ACE Director: Acknowledged</a:t>
            </a:r>
            <a:r>
              <a:rPr lang="en-US" baseline="0" noProof="0" dirty="0" smtClean="0"/>
              <a:t> by Oracle for community contributions</a:t>
            </a:r>
          </a:p>
          <a:p>
            <a:r>
              <a:rPr lang="en-US" baseline="0" noProof="0" dirty="0" err="1" smtClean="0"/>
              <a:t>OakTable</a:t>
            </a:r>
            <a:r>
              <a:rPr lang="en-US" baseline="0" noProof="0" dirty="0" smtClean="0"/>
              <a:t> Network: Informal and independent group of people believing in a scientific approach towards Oracle</a:t>
            </a:r>
            <a:endParaRPr lang="en-US" noProof="0" dirty="0"/>
          </a:p>
        </p:txBody>
      </p:sp>
      <p:sp>
        <p:nvSpPr>
          <p:cNvPr id="4" name="Foliennummernplatzhalter 3"/>
          <p:cNvSpPr>
            <a:spLocks noGrp="1"/>
          </p:cNvSpPr>
          <p:nvPr>
            <p:ph type="sldNum" sz="quarter" idx="10"/>
          </p:nvPr>
        </p:nvSpPr>
        <p:spPr/>
        <p:txBody>
          <a:bodyPr/>
          <a:lstStyle/>
          <a:p>
            <a:fld id="{582F654B-1C15-4315-B198-F10D8C2E23C6}" type="slidenum">
              <a:rPr lang="de-DE" smtClean="0"/>
              <a:t>2</a:t>
            </a:fld>
            <a:endParaRPr lang="de-DE"/>
          </a:p>
        </p:txBody>
      </p:sp>
    </p:spTree>
    <p:extLst>
      <p:ext uri="{BB962C8B-B14F-4D97-AF65-F5344CB8AC3E}">
        <p14:creationId xmlns:p14="http://schemas.microsoft.com/office/powerpoint/2010/main" val="44679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20</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21</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22</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582F654B-1C15-4315-B198-F10D8C2E23C6}" type="slidenum">
              <a:rPr lang="de-DE" smtClean="0"/>
              <a:t>23</a:t>
            </a:fld>
            <a:endParaRPr lang="de-DE"/>
          </a:p>
        </p:txBody>
      </p:sp>
    </p:spTree>
    <p:extLst>
      <p:ext uri="{BB962C8B-B14F-4D97-AF65-F5344CB8AC3E}">
        <p14:creationId xmlns:p14="http://schemas.microsoft.com/office/powerpoint/2010/main" val="793959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If</a:t>
            </a:r>
            <a:r>
              <a:rPr lang="en-US" baseline="0" dirty="0" smtClean="0"/>
              <a:t> you were to find an efficient execution plan for a query, the main questions you would have to ask are these.</a:t>
            </a:r>
          </a:p>
          <a:p>
            <a:r>
              <a:rPr lang="en-US" baseline="0" dirty="0" smtClean="0"/>
              <a:t>I’ll expl</a:t>
            </a:r>
            <a:r>
              <a:rPr lang="en-US" dirty="0" smtClean="0"/>
              <a:t>ain the meaning of each of these questions in the course of this presentation, but the main point here is that you need to know your data in order to answer these questions.</a:t>
            </a:r>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3</a:t>
            </a:fld>
            <a:endParaRPr lang="de-DE"/>
          </a:p>
        </p:txBody>
      </p:sp>
    </p:spTree>
    <p:extLst>
      <p:ext uri="{BB962C8B-B14F-4D97-AF65-F5344CB8AC3E}">
        <p14:creationId xmlns:p14="http://schemas.microsoft.com/office/powerpoint/2010/main" val="2058141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In principle the optimizer has to decide between two choices:</a:t>
            </a:r>
          </a:p>
          <a:p>
            <a:pPr marL="171450" lvl="1" indent="-171450">
              <a:buFontTx/>
              <a:buChar char="-"/>
            </a:pPr>
            <a:r>
              <a:rPr lang="en-US" dirty="0" smtClean="0"/>
              <a:t>A “big job” approach that tries to process data </a:t>
            </a:r>
            <a:r>
              <a:rPr lang="en-US" dirty="0"/>
              <a:t>all </a:t>
            </a:r>
            <a:r>
              <a:rPr lang="en-US" dirty="0" smtClean="0"/>
              <a:t>at once</a:t>
            </a: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dirty="0" smtClean="0"/>
              <a:t>A “small job” approach where a subset of the data is processed iteratively, usually involving a pre-ordered or pre-clustered data set like an index that allows efficient access to a subset of the data</a:t>
            </a:r>
          </a:p>
          <a:p>
            <a:pPr marL="171450" marR="0" lvl="1" indent="-171450" algn="l" defTabSz="914400" rtl="0" eaLnBrk="1" fontAlgn="auto" latinLnBrk="0" hangingPunct="1">
              <a:lnSpc>
                <a:spcPct val="100000"/>
              </a:lnSpc>
              <a:spcBef>
                <a:spcPts val="0"/>
              </a:spcBef>
              <a:spcAft>
                <a:spcPts val="0"/>
              </a:spcAft>
              <a:buClrTx/>
              <a:buSzTx/>
              <a:buFontTx/>
              <a:buChar char="-"/>
              <a:tabLst/>
              <a:defRPr/>
            </a:pPr>
            <a:endParaRPr lang="en-US" dirty="0"/>
          </a:p>
          <a:p>
            <a:pPr marL="0" marR="0" lvl="1" algn="l" defTabSz="914400" rtl="0" eaLnBrk="1" fontAlgn="auto" latinLnBrk="0" hangingPunct="1">
              <a:lnSpc>
                <a:spcPct val="100000"/>
              </a:lnSpc>
              <a:spcBef>
                <a:spcPts val="0"/>
              </a:spcBef>
              <a:spcAft>
                <a:spcPts val="0"/>
              </a:spcAft>
              <a:buClrTx/>
              <a:buSzTx/>
              <a:tabLst/>
              <a:defRPr/>
            </a:pPr>
            <a:r>
              <a:rPr lang="en-US" dirty="0" smtClean="0"/>
              <a:t>Note that in reality it is not that black &amp; white, so an execution plan can consist of a mixture of both, but the point is still a very valid one.</a:t>
            </a:r>
          </a:p>
          <a:p>
            <a:pPr marL="0" marR="0" lvl="1" algn="l" defTabSz="914400" rtl="0" eaLnBrk="1" fontAlgn="auto" latinLnBrk="0" hangingPunct="1">
              <a:lnSpc>
                <a:spcPct val="100000"/>
              </a:lnSpc>
              <a:spcBef>
                <a:spcPts val="0"/>
              </a:spcBef>
              <a:spcAft>
                <a:spcPts val="0"/>
              </a:spcAft>
              <a:buClrTx/>
              <a:buSzTx/>
              <a:tabLst/>
              <a:defRPr/>
            </a:pPr>
            <a:endParaRPr lang="en-US" dirty="0"/>
          </a:p>
          <a:p>
            <a:pPr marL="0" marR="0" lvl="1" algn="l" defTabSz="914400" rtl="0" eaLnBrk="1" fontAlgn="auto" latinLnBrk="0" hangingPunct="1">
              <a:lnSpc>
                <a:spcPct val="100000"/>
              </a:lnSpc>
              <a:spcBef>
                <a:spcPts val="0"/>
              </a:spcBef>
              <a:spcAft>
                <a:spcPts val="0"/>
              </a:spcAft>
              <a:buClrTx/>
              <a:buSzTx/>
              <a:tabLst/>
              <a:defRPr/>
            </a:pPr>
            <a:r>
              <a:rPr lang="en-US" dirty="0" smtClean="0"/>
              <a:t>Except for extreme cases, like picking a single row out of ten million, there is a huge “grey zone” where both approaches might be applicable.</a:t>
            </a:r>
          </a:p>
          <a:p>
            <a:pPr marL="0" marR="0" lvl="1" algn="l" defTabSz="914400" rtl="0" eaLnBrk="1" fontAlgn="auto" latinLnBrk="0" hangingPunct="1">
              <a:lnSpc>
                <a:spcPct val="100000"/>
              </a:lnSpc>
              <a:spcBef>
                <a:spcPts val="0"/>
              </a:spcBef>
              <a:spcAft>
                <a:spcPts val="0"/>
              </a:spcAft>
              <a:buClrTx/>
              <a:buSzTx/>
              <a:tabLst/>
              <a:defRPr/>
            </a:pPr>
            <a:endParaRPr lang="en-US" dirty="0"/>
          </a:p>
          <a:p>
            <a:pPr marL="0" marR="0" lvl="1" algn="l" defTabSz="914400" rtl="0" eaLnBrk="1" fontAlgn="auto" latinLnBrk="0" hangingPunct="1">
              <a:lnSpc>
                <a:spcPct val="100000"/>
              </a:lnSpc>
              <a:spcBef>
                <a:spcPts val="0"/>
              </a:spcBef>
              <a:spcAft>
                <a:spcPts val="0"/>
              </a:spcAft>
              <a:buClrTx/>
              <a:buSzTx/>
              <a:tabLst/>
              <a:defRPr/>
            </a:pPr>
            <a:r>
              <a:rPr lang="en-US" dirty="0" smtClean="0"/>
              <a:t>So in order to decide between the two properly the efficiency of the two alternatives need to be determined: For the “small job” approach this is in particular how often it needs to be run and how much work each iteration requires.</a:t>
            </a:r>
          </a:p>
          <a:p>
            <a:pPr marL="0" marR="0" lvl="1" algn="l" defTabSz="914400" rtl="0" eaLnBrk="1" fontAlgn="auto" latinLnBrk="0" hangingPunct="1">
              <a:lnSpc>
                <a:spcPct val="100000"/>
              </a:lnSpc>
              <a:spcBef>
                <a:spcPts val="0"/>
              </a:spcBef>
              <a:spcAft>
                <a:spcPts val="0"/>
              </a:spcAft>
              <a:buClrTx/>
              <a:buSzTx/>
              <a:tabLst/>
              <a:defRPr/>
            </a:pPr>
            <a:endParaRPr lang="en-US" dirty="0"/>
          </a:p>
          <a:p>
            <a:pPr marL="0" marR="0" lvl="1" algn="l" defTabSz="914400" rtl="0" eaLnBrk="1" fontAlgn="auto" latinLnBrk="0" hangingPunct="1">
              <a:lnSpc>
                <a:spcPct val="100000"/>
              </a:lnSpc>
              <a:spcBef>
                <a:spcPts val="0"/>
              </a:spcBef>
              <a:spcAft>
                <a:spcPts val="0"/>
              </a:spcAft>
              <a:buClrTx/>
              <a:buSzTx/>
              <a:tabLst/>
              <a:defRPr/>
            </a:pPr>
            <a:r>
              <a:rPr lang="en-US" dirty="0" smtClean="0"/>
              <a:t>(</a:t>
            </a:r>
          </a:p>
          <a:p>
            <a:pPr marL="0" marR="0" lvl="1" algn="l" defTabSz="914400" rtl="0" eaLnBrk="1" fontAlgn="auto" latinLnBrk="0" hangingPunct="1">
              <a:lnSpc>
                <a:spcPct val="100000"/>
              </a:lnSpc>
              <a:spcBef>
                <a:spcPts val="0"/>
              </a:spcBef>
              <a:spcAft>
                <a:spcPts val="0"/>
              </a:spcAft>
              <a:buClrTx/>
              <a:buSzTx/>
              <a:tabLst/>
              <a:defRPr/>
            </a:pPr>
            <a:r>
              <a:rPr lang="en-US" dirty="0" smtClean="0"/>
              <a:t>In Data Warehouse appliances there is a trend to simplify things here by taking this decision out of the equation. For example there are some databases and appliances specifically designed for Data Warehouse workloads. They assume the majority of queries needs the “big job” approach anyway and therefore don’t support the small job approach, which means that some of them even don’t support indexes. They are optimized for running the “big job” approach as fast as possible, usually based on a shared-nothing, massive parallel design.</a:t>
            </a:r>
          </a:p>
          <a:p>
            <a:pPr marL="0" marR="0" lvl="1" algn="l" defTabSz="914400" rtl="0" eaLnBrk="1" fontAlgn="auto" latinLnBrk="0" hangingPunct="1">
              <a:lnSpc>
                <a:spcPct val="100000"/>
              </a:lnSpc>
              <a:spcBef>
                <a:spcPts val="0"/>
              </a:spcBef>
              <a:spcAft>
                <a:spcPts val="0"/>
              </a:spcAft>
              <a:buClrTx/>
              <a:buSzTx/>
              <a:tabLst/>
              <a:defRPr/>
            </a:pPr>
            <a:endParaRPr lang="en-US" dirty="0" smtClean="0"/>
          </a:p>
          <a:p>
            <a:pPr marL="0" marR="0" lvl="1" algn="l" defTabSz="914400" rtl="0" eaLnBrk="1" fontAlgn="auto" latinLnBrk="0" hangingPunct="1">
              <a:lnSpc>
                <a:spcPct val="100000"/>
              </a:lnSpc>
              <a:spcBef>
                <a:spcPts val="0"/>
              </a:spcBef>
              <a:spcAft>
                <a:spcPts val="0"/>
              </a:spcAft>
              <a:buClrTx/>
              <a:buSzTx/>
              <a:tabLst/>
              <a:defRPr/>
            </a:pPr>
            <a:r>
              <a:rPr lang="en-US" dirty="0" smtClean="0"/>
              <a:t>Note that even with such a simplification these systems can still suffer from poor execution plans, but it makes the life of the optimizer much easier. You can’t run OLTP like workloads though on such systems, because the majority of OLTP can only run efficiently when using the “small job” approach</a:t>
            </a:r>
          </a:p>
          <a:p>
            <a:pPr marL="0" marR="0" lvl="1" algn="l" defTabSz="914400" rtl="0" eaLnBrk="1" fontAlgn="auto" latinLnBrk="0" hangingPunct="1">
              <a:lnSpc>
                <a:spcPct val="100000"/>
              </a:lnSpc>
              <a:spcBef>
                <a:spcPts val="0"/>
              </a:spcBef>
              <a:spcAft>
                <a:spcPts val="0"/>
              </a:spcAft>
              <a:buClrTx/>
              <a:buSzTx/>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Objective: Retrieve results with minimum effort</a:t>
            </a:r>
            <a:br>
              <a:rPr lang="en-US" dirty="0" smtClean="0"/>
            </a:br>
            <a:r>
              <a:rPr lang="en-US" dirty="0" smtClean="0"/>
              <a:t>=&gt; Efficient join order</a:t>
            </a:r>
          </a:p>
          <a:p>
            <a:r>
              <a:rPr lang="de-DE" dirty="0" smtClean="0"/>
              <a:t>)</a:t>
            </a:r>
            <a:endParaRPr lang="de-DE" dirty="0"/>
          </a:p>
        </p:txBody>
      </p:sp>
      <p:sp>
        <p:nvSpPr>
          <p:cNvPr id="4" name="Foliennummernplatzhalter 3"/>
          <p:cNvSpPr>
            <a:spLocks noGrp="1"/>
          </p:cNvSpPr>
          <p:nvPr>
            <p:ph type="sldNum" sz="quarter" idx="10"/>
          </p:nvPr>
        </p:nvSpPr>
        <p:spPr/>
        <p:txBody>
          <a:bodyPr/>
          <a:lstStyle/>
          <a:p>
            <a:fld id="{582F654B-1C15-4315-B198-F10D8C2E23C6}" type="slidenum">
              <a:rPr lang="de-DE" smtClean="0"/>
              <a:t>4</a:t>
            </a:fld>
            <a:endParaRPr lang="de-DE"/>
          </a:p>
        </p:txBody>
      </p:sp>
    </p:spTree>
    <p:extLst>
      <p:ext uri="{BB962C8B-B14F-4D97-AF65-F5344CB8AC3E}">
        <p14:creationId xmlns:p14="http://schemas.microsoft.com/office/powerpoint/2010/main" val="3811395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It is probably not surprising that the cost estimate of Oracle’s optimizer is based on asking the same questions.</a:t>
            </a:r>
          </a:p>
          <a:p>
            <a:endParaRPr lang="en-US" dirty="0"/>
          </a:p>
          <a:p>
            <a:r>
              <a:rPr lang="en-US" dirty="0"/>
              <a:t>There are two significant differences how the </a:t>
            </a:r>
            <a:r>
              <a:rPr lang="en-US" dirty="0" smtClean="0"/>
              <a:t>optimizer approaches these questions. The first one is mentioned here, the second one will be explained later.</a:t>
            </a:r>
            <a:endParaRPr lang="en-US" dirty="0"/>
          </a:p>
          <a:p>
            <a:endParaRPr lang="en-US" dirty="0"/>
          </a:p>
          <a:p>
            <a:r>
              <a:rPr lang="en-US" dirty="0" smtClean="0"/>
              <a:t>It might however be surprising that it doesn’t cover all the questions to the same extent. For example the optimizer at present only considers the clustering of data partially and doesn’t take caching into account at all.</a:t>
            </a:r>
          </a:p>
          <a:p>
            <a:endParaRPr lang="en-US" dirty="0"/>
          </a:p>
          <a:p>
            <a:r>
              <a:rPr lang="en-US" dirty="0" smtClean="0"/>
              <a:t>This means that sometimes the optimizer might not be aware of important aspects of the application and data simply because the model at present doesn’t cover these aspects.</a:t>
            </a:r>
          </a:p>
        </p:txBody>
      </p:sp>
      <p:sp>
        <p:nvSpPr>
          <p:cNvPr id="4" name="Foliennummernplatzhalter 3"/>
          <p:cNvSpPr>
            <a:spLocks noGrp="1"/>
          </p:cNvSpPr>
          <p:nvPr>
            <p:ph type="sldNum" sz="quarter" idx="10"/>
          </p:nvPr>
        </p:nvSpPr>
        <p:spPr/>
        <p:txBody>
          <a:bodyPr/>
          <a:lstStyle/>
          <a:p>
            <a:fld id="{582F654B-1C15-4315-B198-F10D8C2E23C6}" type="slidenum">
              <a:rPr lang="de-DE" smtClean="0"/>
              <a:t>5</a:t>
            </a:fld>
            <a:endParaRPr lang="de-DE"/>
          </a:p>
        </p:txBody>
      </p:sp>
    </p:spTree>
    <p:extLst>
      <p:ext uri="{BB962C8B-B14F-4D97-AF65-F5344CB8AC3E}">
        <p14:creationId xmlns:p14="http://schemas.microsoft.com/office/powerpoint/2010/main" val="2998132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And remember the mantra: Although something might look obvious to you it is not necessarily obvious to the optimizer.</a:t>
            </a:r>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6</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7</a:t>
            </a:fld>
            <a:endParaRPr lang="de-DE"/>
          </a:p>
        </p:txBody>
      </p:sp>
    </p:spTree>
    <p:extLst>
      <p:ext uri="{BB962C8B-B14F-4D97-AF65-F5344CB8AC3E}">
        <p14:creationId xmlns:p14="http://schemas.microsoft.com/office/powerpoint/2010/main" val="1912763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This is a picture of a typical index range scan operation. First the index tree is traversed from the root block via the branch blocks to the leaf blocks according to the start value of the index access predicate. Now the index leaf blocks are scanned until the end value of the index access predicate is exceeded. This is usually a quite efficient operation. First of all the number of steps to identify a leaf block is determined by height of the index tree. This is even for very large indexes usually no more than five steps.</a:t>
            </a:r>
          </a:p>
          <a:p>
            <a:r>
              <a:rPr lang="en-US" dirty="0" smtClean="0"/>
              <a:t>Then the leaf blocks are representing a doubly linked list, so from here the database only needs to process the leaf blocks one after the other (if more than a single leaf block needs to be visited) according to the order defined in the index.</a:t>
            </a:r>
          </a:p>
          <a:p>
            <a:r>
              <a:rPr lang="en-US" dirty="0" smtClean="0"/>
              <a:t>The usually far less predictable part is the table access (if necessary!). The nasty part in case of data scattered across the corresponding table according the index order is that for each single row identified in the index potentially another table block needs to be visited. Since each block might contain many other rows, this means a lot of “collateral data” in the buffer cache if these rows are not of interest to other, concurrently running queries.</a:t>
            </a:r>
          </a:p>
          <a:p>
            <a:r>
              <a:rPr lang="en-US" dirty="0" smtClean="0"/>
              <a:t>Furthermore in worst case each of these blocks are not yet in the buffer cache and need to be read into it, which on spinning disk nowadays takes approximately 5 </a:t>
            </a:r>
            <a:r>
              <a:rPr lang="en-US" dirty="0" err="1" smtClean="0"/>
              <a:t>ms</a:t>
            </a:r>
            <a:r>
              <a:rPr lang="en-US" dirty="0" smtClean="0"/>
              <a:t> on average.</a:t>
            </a:r>
          </a:p>
          <a:p>
            <a:r>
              <a:rPr lang="en-US" dirty="0" smtClean="0"/>
              <a:t>Not only that, if many blocks need to be read into the buffer cache, it might even happen that blocks need to be read multiple times into the cache since they were already aged out before being accessed again.</a:t>
            </a:r>
          </a:p>
          <a:p>
            <a:r>
              <a:rPr lang="en-US" dirty="0" smtClean="0"/>
              <a:t>This means that potentially more blocks might be read into the cache than the table is in size if not all blocks already read can be kept in the cache – in worst case simply by accessing more rows than blocks.</a:t>
            </a:r>
          </a:p>
          <a:p>
            <a:r>
              <a:rPr lang="en-US" dirty="0" smtClean="0"/>
              <a:t>Also think of the potential side effects of such an operation: Any other query relying on buffers kept in the cache might compete with this query. It’s even possible to affect the performance of ongoing DML operations, because the dirty blocks usually written in a lazy manner by the Database Writer need to be written much faster now simply because there is a demand for free blocks in the buffer cache in order to read the blocks into it.</a:t>
            </a:r>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8</a:t>
            </a:fld>
            <a:endParaRPr lang="de-DE"/>
          </a:p>
        </p:txBody>
      </p:sp>
    </p:spTree>
    <p:extLst>
      <p:ext uri="{BB962C8B-B14F-4D97-AF65-F5344CB8AC3E}">
        <p14:creationId xmlns:p14="http://schemas.microsoft.com/office/powerpoint/2010/main" val="1371686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Compare this to the same amount of rows processed in case of clustered table data: It’s not unlikely to have 100 or more rows in a single block, so in worst case only ten blocks need to be visited and read into the buffer cache. What a tremendous difference!</a:t>
            </a:r>
          </a:p>
          <a:p>
            <a:endParaRPr lang="en-US" dirty="0"/>
          </a:p>
          <a:p>
            <a:r>
              <a:rPr lang="en-US" dirty="0" smtClean="0"/>
              <a:t>Note that this also means that sometimes it is more efficient to visit more rows that are clustered together instead of visiting less rows that are scattered across many blocks, for example it is probably much more efficient to access 1,000 rows clumped together in 10 blocks rather than accessing 200 rows across 200 blocks.</a:t>
            </a:r>
            <a:endParaRPr lang="en-US" dirty="0"/>
          </a:p>
        </p:txBody>
      </p:sp>
      <p:sp>
        <p:nvSpPr>
          <p:cNvPr id="4" name="Foliennummernplatzhalter 3"/>
          <p:cNvSpPr>
            <a:spLocks noGrp="1"/>
          </p:cNvSpPr>
          <p:nvPr>
            <p:ph type="sldNum" sz="quarter" idx="10"/>
          </p:nvPr>
        </p:nvSpPr>
        <p:spPr/>
        <p:txBody>
          <a:bodyPr/>
          <a:lstStyle/>
          <a:p>
            <a:fld id="{582F654B-1C15-4315-B198-F10D8C2E23C6}" type="slidenum">
              <a:rPr lang="de-DE" smtClean="0"/>
              <a:t>9</a:t>
            </a:fld>
            <a:endParaRPr lang="de-DE"/>
          </a:p>
        </p:txBody>
      </p:sp>
    </p:spTree>
    <p:extLst>
      <p:ext uri="{BB962C8B-B14F-4D97-AF65-F5344CB8AC3E}">
        <p14:creationId xmlns:p14="http://schemas.microsoft.com/office/powerpoint/2010/main" val="490497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5EA9BA5C-D9E4-4F8D-9845-714C1F6BF1F2}" type="datetimeFigureOut">
              <a:rPr lang="de-DE" smtClean="0"/>
              <a:t>02.08.2012</a:t>
            </a:fld>
            <a:endParaRPr lang="de-DE"/>
          </a:p>
        </p:txBody>
      </p:sp>
      <p:sp>
        <p:nvSpPr>
          <p:cNvPr id="17" name="Fußzeilenplatzhalter 16"/>
          <p:cNvSpPr>
            <a:spLocks noGrp="1"/>
          </p:cNvSpPr>
          <p:nvPr>
            <p:ph type="ftr" sz="quarter" idx="11"/>
          </p:nvPr>
        </p:nvSpPr>
        <p:spPr/>
        <p:txBody>
          <a:bodyPr/>
          <a:lstStyle/>
          <a:p>
            <a:endParaRPr lang="de-DE"/>
          </a:p>
        </p:txBody>
      </p:sp>
      <p:sp>
        <p:nvSpPr>
          <p:cNvPr id="29" name="Foliennummernplatzhalter 28"/>
          <p:cNvSpPr>
            <a:spLocks noGrp="1"/>
          </p:cNvSpPr>
          <p:nvPr>
            <p:ph type="sldNum" sz="quarter" idx="12"/>
          </p:nvPr>
        </p:nvSpPr>
        <p:spPr/>
        <p:txBody>
          <a:bodyPr/>
          <a:lstStyle/>
          <a:p>
            <a:fld id="{248FBF0E-7AC2-4CA0-A105-88CD88D746ED}" type="slidenum">
              <a:rPr lang="de-DE" smtClean="0"/>
              <a:t>‹#›</a:t>
            </a:fld>
            <a:endParaRPr lang="de-DE"/>
          </a:p>
        </p:txBody>
      </p:sp>
      <p:sp>
        <p:nvSpPr>
          <p:cNvPr id="9" name="Unterti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EA9BA5C-D9E4-4F8D-9845-714C1F6BF1F2}" type="datetimeFigureOut">
              <a:rPr lang="de-DE" smtClean="0"/>
              <a:t>02.08.2012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EA9BA5C-D9E4-4F8D-9845-714C1F6BF1F2}" type="datetimeFigureOut">
              <a:rPr lang="de-DE" smtClean="0"/>
              <a:t>02.08.2012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5EA9BA5C-D9E4-4F8D-9845-714C1F6BF1F2}" type="datetimeFigureOut">
              <a:rPr lang="de-DE" smtClean="0"/>
              <a:t>02.08.2012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5EA9BA5C-D9E4-4F8D-9845-714C1F6BF1F2}" type="datetimeFigureOut">
              <a:rPr lang="de-DE" smtClean="0"/>
              <a:t>02.08.2012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7924800" y="6416675"/>
            <a:ext cx="762000" cy="365125"/>
          </a:xfrm>
        </p:spPr>
        <p:txBody>
          <a:bodyPr/>
          <a:lstStyle/>
          <a:p>
            <a:fld id="{248FBF0E-7AC2-4CA0-A105-88CD88D746ED}" type="slidenum">
              <a:rPr lang="de-DE" smtClean="0"/>
              <a:t>‹#›</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5EA9BA5C-D9E4-4F8D-9845-714C1F6BF1F2}" type="datetimeFigureOut">
              <a:rPr lang="de-DE" smtClean="0"/>
              <a:t>02.08.2012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5EA9BA5C-D9E4-4F8D-9845-714C1F6BF1F2}" type="datetimeFigureOut">
              <a:rPr lang="de-DE" smtClean="0"/>
              <a:t>02.08.2012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5EA9BA5C-D9E4-4F8D-9845-714C1F6BF1F2}" type="datetimeFigureOut">
              <a:rPr lang="de-DE" smtClean="0"/>
              <a:t>02.08.2012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EA9BA5C-D9E4-4F8D-9845-714C1F6BF1F2}" type="datetimeFigureOut">
              <a:rPr lang="de-DE" smtClean="0"/>
              <a:t>02.08.2012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5EA9BA5C-D9E4-4F8D-9845-714C1F6BF1F2}" type="datetimeFigureOut">
              <a:rPr lang="de-DE" smtClean="0"/>
              <a:t>02.08.2012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5EA9BA5C-D9E4-4F8D-9845-714C1F6BF1F2}" type="datetimeFigureOut">
              <a:rPr lang="de-DE" smtClean="0"/>
              <a:t>02.08.2012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48FBF0E-7AC2-4CA0-A105-88CD88D746ED}" type="slidenum">
              <a:rPr lang="de-DE" smtClean="0"/>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EA9BA5C-D9E4-4F8D-9845-714C1F6BF1F2}" type="datetimeFigureOut">
              <a:rPr lang="de-DE" smtClean="0"/>
              <a:t>02.08.2012</a:t>
            </a:fld>
            <a:endParaRPr lang="de-DE"/>
          </a:p>
        </p:txBody>
      </p:sp>
      <p:sp>
        <p:nvSpPr>
          <p:cNvPr id="3" name="Fußzeilenplatzhalt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a:p>
        </p:txBody>
      </p:sp>
      <p:sp>
        <p:nvSpPr>
          <p:cNvPr id="23" name="Foliennummernplatzhalt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48FBF0E-7AC2-4CA0-A105-88CD88D746ED}" type="slidenum">
              <a:rPr lang="de-DE" smtClean="0"/>
              <a:t>‹#›</a:t>
            </a:fld>
            <a:endParaRPr lang="de-D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dirty="0" smtClean="0"/>
              <a:t>ORACLE COST-BASED OPTIMIZER ADVANCED</a:t>
            </a:r>
            <a:endParaRPr lang="de-DE" dirty="0"/>
          </a:p>
        </p:txBody>
      </p:sp>
      <p:sp>
        <p:nvSpPr>
          <p:cNvPr id="3" name="Untertitel 2"/>
          <p:cNvSpPr>
            <a:spLocks noGrp="1"/>
          </p:cNvSpPr>
          <p:nvPr>
            <p:ph type="subTitle" idx="1"/>
          </p:nvPr>
        </p:nvSpPr>
        <p:spPr/>
        <p:txBody>
          <a:bodyPr/>
          <a:lstStyle/>
          <a:p>
            <a:r>
              <a:rPr lang="en-US" dirty="0" err="1" smtClean="0">
                <a:ln w="10160">
                  <a:solidFill>
                    <a:schemeClr val="accent1"/>
                  </a:solidFill>
                  <a:prstDash val="solid"/>
                </a:ln>
                <a:solidFill>
                  <a:srgbClr val="FFFFFF"/>
                </a:solidFill>
                <a:effectLst>
                  <a:outerShdw blurRad="38100" dist="32000" dir="5400000" algn="tl">
                    <a:srgbClr val="000000">
                      <a:alpha val="30000"/>
                    </a:srgbClr>
                  </a:outerShdw>
                </a:effectLst>
              </a:rPr>
              <a:t>Randolf</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 Geist</a:t>
            </a:r>
          </a:p>
          <a:p>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http://oracle-randolf.blogspot.com</a:t>
            </a:r>
          </a:p>
          <a:p>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info@sqltools-plusplus.org</a:t>
            </a:r>
          </a:p>
        </p:txBody>
      </p:sp>
    </p:spTree>
    <p:extLst>
      <p:ext uri="{BB962C8B-B14F-4D97-AF65-F5344CB8AC3E}">
        <p14:creationId xmlns:p14="http://schemas.microsoft.com/office/powerpoint/2010/main" val="21916789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HOW SCATTERED / CLUSTERED?</a:t>
            </a:r>
            <a:endParaRPr lang="de-DE" dirty="0"/>
          </a:p>
        </p:txBody>
      </p:sp>
      <p:sp>
        <p:nvSpPr>
          <p:cNvPr id="3" name="Inhaltsplatzhalter 2"/>
          <p:cNvSpPr>
            <a:spLocks noGrp="1"/>
          </p:cNvSpPr>
          <p:nvPr>
            <p:ph idx="1"/>
          </p:nvPr>
        </p:nvSpPr>
        <p:spPr/>
        <p:txBody>
          <a:bodyPr>
            <a:noAutofit/>
          </a:bodyPr>
          <a:lstStyle/>
          <a:p>
            <a:r>
              <a:rPr lang="en-US" dirty="0" smtClean="0"/>
              <a:t>There is only a single measure of clustering in Oracle: </a:t>
            </a:r>
            <a:br>
              <a:rPr lang="en-US" dirty="0" smtClean="0"/>
            </a:br>
            <a:r>
              <a:rPr lang="en-US" dirty="0" smtClean="0"/>
              <a:t>The </a:t>
            </a:r>
            <a:r>
              <a:rPr lang="en-US" dirty="0">
                <a:ln>
                  <a:solidFill>
                    <a:srgbClr val="92D050"/>
                  </a:solidFill>
                </a:ln>
              </a:rPr>
              <a:t>index clustering factor</a:t>
            </a:r>
            <a:r>
              <a:rPr lang="en-US" dirty="0" smtClean="0"/>
              <a:t/>
            </a:r>
            <a:br>
              <a:rPr lang="en-US" dirty="0" smtClean="0"/>
            </a:br>
            <a:endParaRPr lang="en-US" dirty="0" smtClean="0"/>
          </a:p>
          <a:p>
            <a:r>
              <a:rPr lang="en-US" dirty="0" smtClean="0"/>
              <a:t>The index clustering factor is represented by a </a:t>
            </a:r>
            <a:r>
              <a:rPr lang="en-US" dirty="0">
                <a:ln>
                  <a:solidFill>
                    <a:srgbClr val="92D050"/>
                  </a:solidFill>
                </a:ln>
              </a:rPr>
              <a:t>single</a:t>
            </a:r>
            <a:r>
              <a:rPr lang="en-US" dirty="0" smtClean="0"/>
              <a:t> value</a:t>
            </a:r>
            <a:br>
              <a:rPr lang="en-US" dirty="0" smtClean="0"/>
            </a:br>
            <a:endParaRPr lang="en-US" dirty="0" smtClean="0"/>
          </a:p>
          <a:p>
            <a:r>
              <a:rPr lang="en-US" dirty="0" smtClean="0"/>
              <a:t>The logic measuring the clustering factor by default does </a:t>
            </a:r>
            <a:r>
              <a:rPr lang="en-US" dirty="0">
                <a:ln>
                  <a:solidFill>
                    <a:srgbClr val="92D050"/>
                  </a:solidFill>
                </a:ln>
              </a:rPr>
              <a:t>not </a:t>
            </a:r>
            <a:r>
              <a:rPr lang="en-US" dirty="0" smtClean="0"/>
              <a:t>cater for data clustered across </a:t>
            </a:r>
            <a:r>
              <a:rPr lang="en-US" dirty="0">
                <a:ln>
                  <a:solidFill>
                    <a:srgbClr val="92D050"/>
                  </a:solidFill>
                </a:ln>
              </a:rPr>
              <a:t>few</a:t>
            </a:r>
            <a:r>
              <a:rPr lang="en-US" dirty="0" smtClean="0"/>
              <a:t> blocks (ASSM!)</a:t>
            </a:r>
          </a:p>
        </p:txBody>
      </p:sp>
    </p:spTree>
    <p:extLst>
      <p:ext uri="{BB962C8B-B14F-4D97-AF65-F5344CB8AC3E}">
        <p14:creationId xmlns:p14="http://schemas.microsoft.com/office/powerpoint/2010/main" val="884084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HOW SCATTERED / CLUSTERED?</a:t>
            </a:r>
            <a:endParaRPr lang="de-DE" dirty="0"/>
          </a:p>
        </p:txBody>
      </p:sp>
      <p:sp>
        <p:nvSpPr>
          <p:cNvPr id="3" name="Inhaltsplatzhalter 2"/>
          <p:cNvSpPr>
            <a:spLocks noGrp="1"/>
          </p:cNvSpPr>
          <p:nvPr>
            <p:ph idx="1"/>
          </p:nvPr>
        </p:nvSpPr>
        <p:spPr/>
        <p:txBody>
          <a:bodyPr>
            <a:noAutofit/>
          </a:bodyPr>
          <a:lstStyle/>
          <a:p>
            <a:r>
              <a:rPr lang="en-US" dirty="0" smtClean="0"/>
              <a:t>Challenges</a:t>
            </a:r>
            <a:br>
              <a:rPr lang="en-US" dirty="0" smtClean="0"/>
            </a:br>
            <a:endParaRPr lang="en-US" dirty="0" smtClean="0"/>
          </a:p>
          <a:p>
            <a:pPr lvl="1"/>
            <a:r>
              <a:rPr lang="en-US" dirty="0" smtClean="0"/>
              <a:t>Getting the </a:t>
            </a:r>
            <a:r>
              <a:rPr lang="en-US" dirty="0">
                <a:ln>
                  <a:solidFill>
                    <a:srgbClr val="92D050"/>
                  </a:solidFill>
                </a:ln>
              </a:rPr>
              <a:t>index clustering factor</a:t>
            </a:r>
            <a:r>
              <a:rPr lang="en-US" dirty="0" smtClean="0"/>
              <a:t> right</a:t>
            </a:r>
            <a:br>
              <a:rPr lang="en-US" dirty="0" smtClean="0"/>
            </a:br>
            <a:endParaRPr lang="en-US" dirty="0" smtClean="0"/>
          </a:p>
          <a:p>
            <a:pPr lvl="1"/>
            <a:r>
              <a:rPr lang="en-US" dirty="0" smtClean="0"/>
              <a:t>There are various reasons why the index clustering factor measured by Oracle might not be </a:t>
            </a:r>
            <a:r>
              <a:rPr lang="en-US" dirty="0">
                <a:ln>
                  <a:solidFill>
                    <a:srgbClr val="92D050"/>
                  </a:solidFill>
                </a:ln>
              </a:rPr>
              <a:t>representative</a:t>
            </a:r>
          </a:p>
          <a:p>
            <a:pPr lvl="2"/>
            <a:r>
              <a:rPr lang="en-US" dirty="0" smtClean="0"/>
              <a:t>Multiple </a:t>
            </a:r>
            <a:r>
              <a:rPr lang="en-US" dirty="0" err="1" smtClean="0"/>
              <a:t>freelists</a:t>
            </a:r>
            <a:r>
              <a:rPr lang="en-US" dirty="0" smtClean="0"/>
              <a:t> / </a:t>
            </a:r>
            <a:r>
              <a:rPr lang="en-US" dirty="0" err="1" smtClean="0"/>
              <a:t>freelist</a:t>
            </a:r>
            <a:r>
              <a:rPr lang="en-US" dirty="0" smtClean="0"/>
              <a:t> groups (MSSM)</a:t>
            </a:r>
          </a:p>
          <a:p>
            <a:pPr lvl="2"/>
            <a:r>
              <a:rPr lang="en-US" dirty="0" smtClean="0"/>
              <a:t>ASSM</a:t>
            </a:r>
          </a:p>
          <a:p>
            <a:pPr lvl="2"/>
            <a:r>
              <a:rPr lang="en-US" dirty="0" smtClean="0"/>
              <a:t>Partitioning</a:t>
            </a:r>
          </a:p>
          <a:p>
            <a:pPr lvl="2"/>
            <a:r>
              <a:rPr lang="en-US" dirty="0" smtClean="0"/>
              <a:t>SHRINK SPACE effects</a:t>
            </a:r>
          </a:p>
        </p:txBody>
      </p:sp>
    </p:spTree>
    <p:extLst>
      <p:ext uri="{BB962C8B-B14F-4D97-AF65-F5344CB8AC3E}">
        <p14:creationId xmlns:p14="http://schemas.microsoft.com/office/powerpoint/2010/main" val="39651138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HOW SCATTERED / CLUSTERED?</a:t>
            </a:r>
            <a:endParaRPr lang="en-US" dirty="0"/>
          </a:p>
        </p:txBody>
      </p:sp>
      <p:sp>
        <p:nvSpPr>
          <p:cNvPr id="5" name="Rechteck 4"/>
          <p:cNvSpPr/>
          <p:nvPr/>
        </p:nvSpPr>
        <p:spPr>
          <a:xfrm>
            <a:off x="4249928" y="166634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3230571" y="234888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245286" y="234888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2604097" y="3068825"/>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3855849" y="306896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4644008" y="3068825"/>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5874446" y="306896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winkelte Verbindung 12"/>
          <p:cNvCxnSpPr>
            <a:stCxn id="5" idx="1"/>
            <a:endCxn id="6" idx="0"/>
          </p:cNvCxnSpPr>
          <p:nvPr/>
        </p:nvCxnSpPr>
        <p:spPr>
          <a:xfrm rot="10800000" flipV="1">
            <a:off x="3482600" y="1846360"/>
            <a:ext cx="767329" cy="50252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winkelte Verbindung 13"/>
          <p:cNvCxnSpPr>
            <a:stCxn id="5" idx="3"/>
            <a:endCxn id="7" idx="0"/>
          </p:cNvCxnSpPr>
          <p:nvPr/>
        </p:nvCxnSpPr>
        <p:spPr>
          <a:xfrm>
            <a:off x="4753984" y="1846360"/>
            <a:ext cx="743330" cy="50252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winkelte Verbindung 16"/>
          <p:cNvCxnSpPr>
            <a:stCxn id="8" idx="0"/>
            <a:endCxn id="6" idx="1"/>
          </p:cNvCxnSpPr>
          <p:nvPr/>
        </p:nvCxnSpPr>
        <p:spPr>
          <a:xfrm rot="5400000" flipH="1" flipV="1">
            <a:off x="2773386" y="2611640"/>
            <a:ext cx="539925" cy="374446"/>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winkelte Verbindung 19"/>
          <p:cNvCxnSpPr>
            <a:stCxn id="9" idx="0"/>
            <a:endCxn id="6" idx="3"/>
          </p:cNvCxnSpPr>
          <p:nvPr/>
        </p:nvCxnSpPr>
        <p:spPr>
          <a:xfrm rot="16200000" flipV="1">
            <a:off x="3651222" y="2612305"/>
            <a:ext cx="540060" cy="37325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winkelte Verbindung 22"/>
          <p:cNvCxnSpPr>
            <a:stCxn id="10" idx="0"/>
            <a:endCxn id="7" idx="1"/>
          </p:cNvCxnSpPr>
          <p:nvPr/>
        </p:nvCxnSpPr>
        <p:spPr>
          <a:xfrm rot="5400000" flipH="1" flipV="1">
            <a:off x="4800699" y="2624238"/>
            <a:ext cx="539925" cy="34925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winkelte Verbindung 25"/>
          <p:cNvCxnSpPr>
            <a:stCxn id="11" idx="0"/>
            <a:endCxn id="7" idx="3"/>
          </p:cNvCxnSpPr>
          <p:nvPr/>
        </p:nvCxnSpPr>
        <p:spPr>
          <a:xfrm rot="16200000" flipV="1">
            <a:off x="5667878" y="2610364"/>
            <a:ext cx="540060" cy="377132"/>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winkelte Verbindung 31"/>
          <p:cNvCxnSpPr>
            <a:stCxn id="8" idx="3"/>
            <a:endCxn id="9" idx="1"/>
          </p:cNvCxnSpPr>
          <p:nvPr/>
        </p:nvCxnSpPr>
        <p:spPr>
          <a:xfrm>
            <a:off x="3108153" y="3248845"/>
            <a:ext cx="747696"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winkelte Verbindung 43"/>
          <p:cNvCxnSpPr>
            <a:stCxn id="9" idx="3"/>
            <a:endCxn id="10" idx="1"/>
          </p:cNvCxnSpPr>
          <p:nvPr/>
        </p:nvCxnSpPr>
        <p:spPr>
          <a:xfrm flipV="1">
            <a:off x="4359905" y="3248845"/>
            <a:ext cx="284103"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winkelte Verbindung 46"/>
          <p:cNvCxnSpPr>
            <a:stCxn id="10" idx="3"/>
            <a:endCxn id="11" idx="1"/>
          </p:cNvCxnSpPr>
          <p:nvPr/>
        </p:nvCxnSpPr>
        <p:spPr>
          <a:xfrm>
            <a:off x="5148064" y="3248845"/>
            <a:ext cx="726382"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winkelte Verbindung 49"/>
          <p:cNvCxnSpPr>
            <a:stCxn id="11" idx="3"/>
          </p:cNvCxnSpPr>
          <p:nvPr/>
        </p:nvCxnSpPr>
        <p:spPr>
          <a:xfrm flipV="1">
            <a:off x="6378502" y="3248845"/>
            <a:ext cx="1289842" cy="135"/>
          </a:xfrm>
          <a:prstGeom prst="bentConnector3">
            <a:avLst>
              <a:gd name="adj1" fmla="val 50000"/>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6" name="Gewinkelte Verbindung 55"/>
          <p:cNvCxnSpPr>
            <a:endCxn id="8" idx="1"/>
          </p:cNvCxnSpPr>
          <p:nvPr/>
        </p:nvCxnSpPr>
        <p:spPr>
          <a:xfrm flipV="1">
            <a:off x="1292426" y="3248845"/>
            <a:ext cx="1311671" cy="135"/>
          </a:xfrm>
          <a:prstGeom prst="bentConnector3">
            <a:avLst>
              <a:gd name="adj1" fmla="val 50000"/>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3" name="Rechteck 62"/>
          <p:cNvSpPr/>
          <p:nvPr/>
        </p:nvSpPr>
        <p:spPr>
          <a:xfrm>
            <a:off x="52719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Rechteck 63"/>
          <p:cNvSpPr/>
          <p:nvPr/>
        </p:nvSpPr>
        <p:spPr>
          <a:xfrm>
            <a:off x="1031250"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Rechteck 64"/>
          <p:cNvSpPr/>
          <p:nvPr/>
        </p:nvSpPr>
        <p:spPr>
          <a:xfrm>
            <a:off x="153530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Rechteck 65"/>
          <p:cNvSpPr/>
          <p:nvPr/>
        </p:nvSpPr>
        <p:spPr>
          <a:xfrm>
            <a:off x="203907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hteck 66"/>
          <p:cNvSpPr/>
          <p:nvPr/>
        </p:nvSpPr>
        <p:spPr>
          <a:xfrm>
            <a:off x="253929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p:cNvSpPr/>
          <p:nvPr/>
        </p:nvSpPr>
        <p:spPr>
          <a:xfrm>
            <a:off x="3043348"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Rechteck 68"/>
          <p:cNvSpPr/>
          <p:nvPr/>
        </p:nvSpPr>
        <p:spPr>
          <a:xfrm>
            <a:off x="354740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hteck 69"/>
          <p:cNvSpPr/>
          <p:nvPr/>
        </p:nvSpPr>
        <p:spPr>
          <a:xfrm>
            <a:off x="405117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Rechteck 70"/>
          <p:cNvSpPr/>
          <p:nvPr/>
        </p:nvSpPr>
        <p:spPr>
          <a:xfrm>
            <a:off x="453779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p:cNvSpPr/>
          <p:nvPr/>
        </p:nvSpPr>
        <p:spPr>
          <a:xfrm>
            <a:off x="5041848"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Rechteck 72"/>
          <p:cNvSpPr/>
          <p:nvPr/>
        </p:nvSpPr>
        <p:spPr>
          <a:xfrm>
            <a:off x="554590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p:cNvSpPr/>
          <p:nvPr/>
        </p:nvSpPr>
        <p:spPr>
          <a:xfrm>
            <a:off x="604967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p:cNvSpPr/>
          <p:nvPr/>
        </p:nvSpPr>
        <p:spPr>
          <a:xfrm>
            <a:off x="6549890"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Rechteck 75"/>
          <p:cNvSpPr/>
          <p:nvPr/>
        </p:nvSpPr>
        <p:spPr>
          <a:xfrm>
            <a:off x="705394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p:cNvSpPr/>
          <p:nvPr/>
        </p:nvSpPr>
        <p:spPr>
          <a:xfrm>
            <a:off x="755800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eck 77"/>
          <p:cNvSpPr/>
          <p:nvPr/>
        </p:nvSpPr>
        <p:spPr>
          <a:xfrm>
            <a:off x="806177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p:nvPr/>
        </p:nvCxnSpPr>
        <p:spPr>
          <a:xfrm>
            <a:off x="2876949" y="350100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Gerade Verbindung 80"/>
          <p:cNvCxnSpPr/>
          <p:nvPr/>
        </p:nvCxnSpPr>
        <p:spPr>
          <a:xfrm>
            <a:off x="4107878" y="350100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 Verbindung mit Pfeil 82"/>
          <p:cNvCxnSpPr/>
          <p:nvPr/>
        </p:nvCxnSpPr>
        <p:spPr>
          <a:xfrm>
            <a:off x="2876949" y="3717032"/>
            <a:ext cx="302526" cy="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 idx="2"/>
            <a:endCxn id="63" idx="0"/>
          </p:cNvCxnSpPr>
          <p:nvPr/>
        </p:nvCxnSpPr>
        <p:spPr>
          <a:xfrm flipH="1">
            <a:off x="779222" y="3428865"/>
            <a:ext cx="2076903" cy="1512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a:stCxn id="8" idx="2"/>
            <a:endCxn id="72" idx="0"/>
          </p:cNvCxnSpPr>
          <p:nvPr/>
        </p:nvCxnSpPr>
        <p:spPr>
          <a:xfrm>
            <a:off x="2856125" y="3428865"/>
            <a:ext cx="2437751" cy="1512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a:stCxn id="9" idx="2"/>
            <a:endCxn id="63" idx="0"/>
          </p:cNvCxnSpPr>
          <p:nvPr/>
        </p:nvCxnSpPr>
        <p:spPr>
          <a:xfrm flipH="1">
            <a:off x="779222" y="3429000"/>
            <a:ext cx="3328655" cy="15121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a:stCxn id="9" idx="2"/>
            <a:endCxn id="72" idx="0"/>
          </p:cNvCxnSpPr>
          <p:nvPr/>
        </p:nvCxnSpPr>
        <p:spPr>
          <a:xfrm>
            <a:off x="4107877" y="3429000"/>
            <a:ext cx="1185999" cy="15121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feld 44"/>
          <p:cNvSpPr txBox="1"/>
          <p:nvPr/>
        </p:nvSpPr>
        <p:spPr>
          <a:xfrm>
            <a:off x="527194" y="5661248"/>
            <a:ext cx="8038634" cy="461665"/>
          </a:xfrm>
          <a:prstGeom prst="rect">
            <a:avLst/>
          </a:prstGeom>
          <a:noFill/>
        </p:spPr>
        <p:txBody>
          <a:bodyPr wrap="square" rtlCol="0">
            <a:spAutoFit/>
          </a:bodyPr>
          <a:lstStyle/>
          <a:p>
            <a:pPr algn="ctr"/>
            <a:r>
              <a:rPr lang="en-US" sz="2400" dirty="0" smtClean="0"/>
              <a:t>Re-visiting the same recent table blocks</a:t>
            </a:r>
            <a:endParaRPr lang="en-US" sz="2400" dirty="0"/>
          </a:p>
        </p:txBody>
      </p:sp>
      <p:sp>
        <p:nvSpPr>
          <p:cNvPr id="12" name="Ellipse 11"/>
          <p:cNvSpPr/>
          <p:nvPr/>
        </p:nvSpPr>
        <p:spPr>
          <a:xfrm>
            <a:off x="425361" y="4761148"/>
            <a:ext cx="707722" cy="720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Ellipse 48"/>
          <p:cNvSpPr/>
          <p:nvPr/>
        </p:nvSpPr>
        <p:spPr>
          <a:xfrm>
            <a:off x="4940015" y="4761148"/>
            <a:ext cx="707722" cy="720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6155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remove" nodeType="clickEffect">
                                  <p:stCondLst>
                                    <p:cond delay="0"/>
                                  </p:stCondLst>
                                  <p:childTnLst>
                                    <p:animClr clrSpc="rgb" dir="cw">
                                      <p:cBhvr>
                                        <p:cTn id="6" dur="1000" fill="hold"/>
                                        <p:tgtEl>
                                          <p:spTgt spid="13"/>
                                        </p:tgtEl>
                                        <p:attrNameLst>
                                          <p:attrName>stroke.color</p:attrName>
                                        </p:attrNameLst>
                                      </p:cBhvr>
                                      <p:to>
                                        <a:srgbClr val="FF3300"/>
                                      </p:to>
                                    </p:animClr>
                                    <p:set>
                                      <p:cBhvr>
                                        <p:cTn id="7" dur="1000" fill="hold"/>
                                        <p:tgtEl>
                                          <p:spTgt spid="13"/>
                                        </p:tgtEl>
                                        <p:attrNameLst>
                                          <p:attrName>stroke.on</p:attrName>
                                        </p:attrNameLst>
                                      </p:cBhvr>
                                      <p:to>
                                        <p:strVal val="true"/>
                                      </p:to>
                                    </p:set>
                                  </p:childTnLst>
                                </p:cTn>
                              </p:par>
                            </p:childTnLst>
                          </p:cTn>
                        </p:par>
                        <p:par>
                          <p:cTn id="8" fill="hold">
                            <p:stCondLst>
                              <p:cond delay="1000"/>
                            </p:stCondLst>
                            <p:childTnLst>
                              <p:par>
                                <p:cTn id="9" presetID="7" presetClass="emph" presetSubtype="2" fill="remove" nodeType="afterEffect">
                                  <p:stCondLst>
                                    <p:cond delay="0"/>
                                  </p:stCondLst>
                                  <p:childTnLst>
                                    <p:animClr clrSpc="rgb" dir="cw">
                                      <p:cBhvr>
                                        <p:cTn id="10" dur="1000" fill="hold"/>
                                        <p:tgtEl>
                                          <p:spTgt spid="17"/>
                                        </p:tgtEl>
                                        <p:attrNameLst>
                                          <p:attrName>stroke.color</p:attrName>
                                        </p:attrNameLst>
                                      </p:cBhvr>
                                      <p:to>
                                        <a:srgbClr val="FF3300"/>
                                      </p:to>
                                    </p:animClr>
                                    <p:set>
                                      <p:cBhvr>
                                        <p:cTn id="11" dur="1000" fill="hold"/>
                                        <p:tgtEl>
                                          <p:spTgt spid="17"/>
                                        </p:tgtEl>
                                        <p:attrNameLst>
                                          <p:attrName>stroke.on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3"/>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49"/>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81"/>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80"/>
                                        </p:tgtEl>
                                        <p:attrNameLst>
                                          <p:attrName>style.visibility</p:attrName>
                                        </p:attrNameLst>
                                      </p:cBhvr>
                                      <p:to>
                                        <p:strVal val="visible"/>
                                      </p:to>
                                    </p:set>
                                  </p:childTnLst>
                                </p:cTn>
                              </p:par>
                              <p:par>
                                <p:cTn id="24" presetID="42" presetClass="path" presetSubtype="0" accel="50000" decel="50000" fill="hold" nodeType="withEffect">
                                  <p:stCondLst>
                                    <p:cond delay="0"/>
                                  </p:stCondLst>
                                  <p:childTnLst>
                                    <p:animMotion origin="layout" path="M 3.61111E-6 3.14524E-6 L 0.09809 3.14524E-6 " pathEditMode="relative" rAng="0" ptsTypes="AA">
                                      <p:cBhvr>
                                        <p:cTn id="25" dur="5000" fill="hold"/>
                                        <p:tgtEl>
                                          <p:spTgt spid="83"/>
                                        </p:tgtEl>
                                        <p:attrNameLst>
                                          <p:attrName>ppt_x</p:attrName>
                                          <p:attrName>ppt_y</p:attrName>
                                        </p:attrNameLst>
                                      </p:cBhvr>
                                      <p:rCtr x="4896" y="0"/>
                                    </p:animMotion>
                                  </p:childTnLst>
                                </p:cTn>
                              </p:par>
                              <p:par>
                                <p:cTn id="26" presetID="1" presetClass="entr" presetSubtype="0" fill="hold" nodeType="withEffect">
                                  <p:stCondLst>
                                    <p:cond delay="0"/>
                                  </p:stCondLst>
                                  <p:childTnLst>
                                    <p:set>
                                      <p:cBhvr>
                                        <p:cTn id="27" dur="1" fill="hold">
                                          <p:stCondLst>
                                            <p:cond delay="0"/>
                                          </p:stCondLst>
                                        </p:cTn>
                                        <p:tgtEl>
                                          <p:spTgt spid="87"/>
                                        </p:tgtEl>
                                        <p:attrNameLst>
                                          <p:attrName>style.visibility</p:attrName>
                                        </p:attrNameLst>
                                      </p:cBhvr>
                                      <p:to>
                                        <p:strVal val="visible"/>
                                      </p:to>
                                    </p:set>
                                  </p:childTnLst>
                                </p:cTn>
                              </p:par>
                              <p:par>
                                <p:cTn id="28" presetID="21" presetClass="emph" presetSubtype="0" fill="remove" grpId="0" nodeType="withEffect">
                                  <p:stCondLst>
                                    <p:cond delay="0"/>
                                  </p:stCondLst>
                                  <p:childTnLst>
                                    <p:animClr clrSpc="hsl" dir="cw">
                                      <p:cBhvr override="childStyle">
                                        <p:cTn id="29" dur="1000" fill="hold"/>
                                        <p:tgtEl>
                                          <p:spTgt spid="63"/>
                                        </p:tgtEl>
                                        <p:attrNameLst>
                                          <p:attrName>style.color</p:attrName>
                                        </p:attrNameLst>
                                      </p:cBhvr>
                                      <p:by>
                                        <p:hsl h="7200000" s="0" l="0"/>
                                      </p:by>
                                    </p:animClr>
                                    <p:animClr clrSpc="hsl" dir="cw">
                                      <p:cBhvr>
                                        <p:cTn id="30" dur="1000" fill="hold"/>
                                        <p:tgtEl>
                                          <p:spTgt spid="63"/>
                                        </p:tgtEl>
                                        <p:attrNameLst>
                                          <p:attrName>fillcolor</p:attrName>
                                        </p:attrNameLst>
                                      </p:cBhvr>
                                      <p:by>
                                        <p:hsl h="7200000" s="0" l="0"/>
                                      </p:by>
                                    </p:animClr>
                                    <p:animClr clrSpc="hsl" dir="cw">
                                      <p:cBhvr>
                                        <p:cTn id="31" dur="1000" fill="hold"/>
                                        <p:tgtEl>
                                          <p:spTgt spid="63"/>
                                        </p:tgtEl>
                                        <p:attrNameLst>
                                          <p:attrName>stroke.color</p:attrName>
                                        </p:attrNameLst>
                                      </p:cBhvr>
                                      <p:by>
                                        <p:hsl h="7200000" s="0" l="0"/>
                                      </p:by>
                                    </p:animClr>
                                    <p:set>
                                      <p:cBhvr>
                                        <p:cTn id="32" dur="1000" fill="hold"/>
                                        <p:tgtEl>
                                          <p:spTgt spid="63"/>
                                        </p:tgtEl>
                                        <p:attrNameLst>
                                          <p:attrName>fill.type</p:attrName>
                                        </p:attrNameLst>
                                      </p:cBhvr>
                                      <p:to>
                                        <p:strVal val="solid"/>
                                      </p:to>
                                    </p:set>
                                  </p:childTnLst>
                                </p:cTn>
                              </p:par>
                              <p:par>
                                <p:cTn id="33" presetID="1" presetClass="exit" presetSubtype="0" fill="hold" nodeType="withEffect">
                                  <p:stCondLst>
                                    <p:cond delay="1100"/>
                                  </p:stCondLst>
                                  <p:childTnLst>
                                    <p:set>
                                      <p:cBhvr>
                                        <p:cTn id="34" dur="1" fill="hold">
                                          <p:stCondLst>
                                            <p:cond delay="0"/>
                                          </p:stCondLst>
                                        </p:cTn>
                                        <p:tgtEl>
                                          <p:spTgt spid="87"/>
                                        </p:tgtEl>
                                        <p:attrNameLst>
                                          <p:attrName>style.visibility</p:attrName>
                                        </p:attrNameLst>
                                      </p:cBhvr>
                                      <p:to>
                                        <p:strVal val="hidden"/>
                                      </p:to>
                                    </p:set>
                                  </p:childTnLst>
                                </p:cTn>
                              </p:par>
                              <p:par>
                                <p:cTn id="35" presetID="1" presetClass="entr" presetSubtype="0" fill="hold" nodeType="withEffect">
                                  <p:stCondLst>
                                    <p:cond delay="1100"/>
                                  </p:stCondLst>
                                  <p:childTnLst>
                                    <p:set>
                                      <p:cBhvr>
                                        <p:cTn id="36" dur="1" fill="hold">
                                          <p:stCondLst>
                                            <p:cond delay="0"/>
                                          </p:stCondLst>
                                        </p:cTn>
                                        <p:tgtEl>
                                          <p:spTgt spid="88"/>
                                        </p:tgtEl>
                                        <p:attrNameLst>
                                          <p:attrName>style.visibility</p:attrName>
                                        </p:attrNameLst>
                                      </p:cBhvr>
                                      <p:to>
                                        <p:strVal val="visible"/>
                                      </p:to>
                                    </p:set>
                                  </p:childTnLst>
                                </p:cTn>
                              </p:par>
                              <p:par>
                                <p:cTn id="37" presetID="21" presetClass="emph" presetSubtype="0" fill="remove" grpId="0" nodeType="withEffect">
                                  <p:stCondLst>
                                    <p:cond delay="1200"/>
                                  </p:stCondLst>
                                  <p:childTnLst>
                                    <p:animClr clrSpc="hsl" dir="cw">
                                      <p:cBhvr override="childStyle">
                                        <p:cTn id="38" dur="1000" fill="hold"/>
                                        <p:tgtEl>
                                          <p:spTgt spid="72"/>
                                        </p:tgtEl>
                                        <p:attrNameLst>
                                          <p:attrName>style.color</p:attrName>
                                        </p:attrNameLst>
                                      </p:cBhvr>
                                      <p:by>
                                        <p:hsl h="7200000" s="0" l="0"/>
                                      </p:by>
                                    </p:animClr>
                                    <p:animClr clrSpc="hsl" dir="cw">
                                      <p:cBhvr>
                                        <p:cTn id="39" dur="1000" fill="hold"/>
                                        <p:tgtEl>
                                          <p:spTgt spid="72"/>
                                        </p:tgtEl>
                                        <p:attrNameLst>
                                          <p:attrName>fillcolor</p:attrName>
                                        </p:attrNameLst>
                                      </p:cBhvr>
                                      <p:by>
                                        <p:hsl h="7200000" s="0" l="0"/>
                                      </p:by>
                                    </p:animClr>
                                    <p:animClr clrSpc="hsl" dir="cw">
                                      <p:cBhvr>
                                        <p:cTn id="40" dur="1000" fill="hold"/>
                                        <p:tgtEl>
                                          <p:spTgt spid="72"/>
                                        </p:tgtEl>
                                        <p:attrNameLst>
                                          <p:attrName>stroke.color</p:attrName>
                                        </p:attrNameLst>
                                      </p:cBhvr>
                                      <p:by>
                                        <p:hsl h="7200000" s="0" l="0"/>
                                      </p:by>
                                    </p:animClr>
                                    <p:set>
                                      <p:cBhvr>
                                        <p:cTn id="41" dur="1000" fill="hold"/>
                                        <p:tgtEl>
                                          <p:spTgt spid="72"/>
                                        </p:tgtEl>
                                        <p:attrNameLst>
                                          <p:attrName>fill.type</p:attrName>
                                        </p:attrNameLst>
                                      </p:cBhvr>
                                      <p:to>
                                        <p:strVal val="solid"/>
                                      </p:to>
                                    </p:set>
                                  </p:childTnLst>
                                </p:cTn>
                              </p:par>
                              <p:par>
                                <p:cTn id="42" presetID="1" presetClass="exit" presetSubtype="0" fill="hold" nodeType="withEffect">
                                  <p:stCondLst>
                                    <p:cond delay="2100"/>
                                  </p:stCondLst>
                                  <p:childTnLst>
                                    <p:set>
                                      <p:cBhvr>
                                        <p:cTn id="43" dur="1" fill="hold">
                                          <p:stCondLst>
                                            <p:cond delay="0"/>
                                          </p:stCondLst>
                                        </p:cTn>
                                        <p:tgtEl>
                                          <p:spTgt spid="88"/>
                                        </p:tgtEl>
                                        <p:attrNameLst>
                                          <p:attrName>style.visibility</p:attrName>
                                        </p:attrNameLst>
                                      </p:cBhvr>
                                      <p:to>
                                        <p:strVal val="hidden"/>
                                      </p:to>
                                    </p:set>
                                  </p:childTnLst>
                                </p:cTn>
                              </p:par>
                              <p:par>
                                <p:cTn id="44" presetID="1" presetClass="entr" presetSubtype="0" fill="hold" nodeType="withEffect">
                                  <p:stCondLst>
                                    <p:cond delay="2100"/>
                                  </p:stCondLst>
                                  <p:childTnLst>
                                    <p:set>
                                      <p:cBhvr>
                                        <p:cTn id="45" dur="1" fill="hold">
                                          <p:stCondLst>
                                            <p:cond delay="0"/>
                                          </p:stCondLst>
                                        </p:cTn>
                                        <p:tgtEl>
                                          <p:spTgt spid="87"/>
                                        </p:tgtEl>
                                        <p:attrNameLst>
                                          <p:attrName>style.visibility</p:attrName>
                                        </p:attrNameLst>
                                      </p:cBhvr>
                                      <p:to>
                                        <p:strVal val="visible"/>
                                      </p:to>
                                    </p:set>
                                  </p:childTnLst>
                                </p:cTn>
                              </p:par>
                              <p:par>
                                <p:cTn id="46" presetID="21" presetClass="emph" presetSubtype="0" fill="remove" grpId="1" nodeType="withEffect">
                                  <p:stCondLst>
                                    <p:cond delay="2100"/>
                                  </p:stCondLst>
                                  <p:childTnLst>
                                    <p:animClr clrSpc="hsl" dir="cw">
                                      <p:cBhvr override="childStyle">
                                        <p:cTn id="47" dur="1000" fill="hold"/>
                                        <p:tgtEl>
                                          <p:spTgt spid="63"/>
                                        </p:tgtEl>
                                        <p:attrNameLst>
                                          <p:attrName>style.color</p:attrName>
                                        </p:attrNameLst>
                                      </p:cBhvr>
                                      <p:by>
                                        <p:hsl h="7200000" s="0" l="0"/>
                                      </p:by>
                                    </p:animClr>
                                    <p:animClr clrSpc="hsl" dir="cw">
                                      <p:cBhvr>
                                        <p:cTn id="48" dur="1000" fill="hold"/>
                                        <p:tgtEl>
                                          <p:spTgt spid="63"/>
                                        </p:tgtEl>
                                        <p:attrNameLst>
                                          <p:attrName>fillcolor</p:attrName>
                                        </p:attrNameLst>
                                      </p:cBhvr>
                                      <p:by>
                                        <p:hsl h="7200000" s="0" l="0"/>
                                      </p:by>
                                    </p:animClr>
                                    <p:animClr clrSpc="hsl" dir="cw">
                                      <p:cBhvr>
                                        <p:cTn id="49" dur="1000" fill="hold"/>
                                        <p:tgtEl>
                                          <p:spTgt spid="63"/>
                                        </p:tgtEl>
                                        <p:attrNameLst>
                                          <p:attrName>stroke.color</p:attrName>
                                        </p:attrNameLst>
                                      </p:cBhvr>
                                      <p:by>
                                        <p:hsl h="7200000" s="0" l="0"/>
                                      </p:by>
                                    </p:animClr>
                                    <p:set>
                                      <p:cBhvr>
                                        <p:cTn id="50" dur="1000" fill="hold"/>
                                        <p:tgtEl>
                                          <p:spTgt spid="63"/>
                                        </p:tgtEl>
                                        <p:attrNameLst>
                                          <p:attrName>fill.type</p:attrName>
                                        </p:attrNameLst>
                                      </p:cBhvr>
                                      <p:to>
                                        <p:strVal val="solid"/>
                                      </p:to>
                                    </p:set>
                                  </p:childTnLst>
                                </p:cTn>
                              </p:par>
                              <p:par>
                                <p:cTn id="51" presetID="1" presetClass="exit" presetSubtype="0" fill="hold" nodeType="withEffect">
                                  <p:stCondLst>
                                    <p:cond delay="3100"/>
                                  </p:stCondLst>
                                  <p:childTnLst>
                                    <p:set>
                                      <p:cBhvr>
                                        <p:cTn id="52" dur="1" fill="hold">
                                          <p:stCondLst>
                                            <p:cond delay="0"/>
                                          </p:stCondLst>
                                        </p:cTn>
                                        <p:tgtEl>
                                          <p:spTgt spid="87"/>
                                        </p:tgtEl>
                                        <p:attrNameLst>
                                          <p:attrName>style.visibility</p:attrName>
                                        </p:attrNameLst>
                                      </p:cBhvr>
                                      <p:to>
                                        <p:strVal val="hidden"/>
                                      </p:to>
                                    </p:set>
                                  </p:childTnLst>
                                </p:cTn>
                              </p:par>
                              <p:par>
                                <p:cTn id="53" presetID="1" presetClass="entr" presetSubtype="0" fill="hold" nodeType="withEffect">
                                  <p:stCondLst>
                                    <p:cond delay="3100"/>
                                  </p:stCondLst>
                                  <p:childTnLst>
                                    <p:set>
                                      <p:cBhvr>
                                        <p:cTn id="54" dur="1" fill="hold">
                                          <p:stCondLst>
                                            <p:cond delay="0"/>
                                          </p:stCondLst>
                                        </p:cTn>
                                        <p:tgtEl>
                                          <p:spTgt spid="51"/>
                                        </p:tgtEl>
                                        <p:attrNameLst>
                                          <p:attrName>style.visibility</p:attrName>
                                        </p:attrNameLst>
                                      </p:cBhvr>
                                      <p:to>
                                        <p:strVal val="visible"/>
                                      </p:to>
                                    </p:set>
                                  </p:childTnLst>
                                </p:cTn>
                              </p:par>
                              <p:par>
                                <p:cTn id="55" presetID="21" presetClass="emph" presetSubtype="0" fill="remove" grpId="1" nodeType="withEffect">
                                  <p:stCondLst>
                                    <p:cond delay="3100"/>
                                  </p:stCondLst>
                                  <p:childTnLst>
                                    <p:animClr clrSpc="hsl" dir="cw">
                                      <p:cBhvr override="childStyle">
                                        <p:cTn id="56" dur="1000" fill="hold"/>
                                        <p:tgtEl>
                                          <p:spTgt spid="72"/>
                                        </p:tgtEl>
                                        <p:attrNameLst>
                                          <p:attrName>style.color</p:attrName>
                                        </p:attrNameLst>
                                      </p:cBhvr>
                                      <p:by>
                                        <p:hsl h="7200000" s="0" l="0"/>
                                      </p:by>
                                    </p:animClr>
                                    <p:animClr clrSpc="hsl" dir="cw">
                                      <p:cBhvr>
                                        <p:cTn id="57" dur="1000" fill="hold"/>
                                        <p:tgtEl>
                                          <p:spTgt spid="72"/>
                                        </p:tgtEl>
                                        <p:attrNameLst>
                                          <p:attrName>fillcolor</p:attrName>
                                        </p:attrNameLst>
                                      </p:cBhvr>
                                      <p:by>
                                        <p:hsl h="7200000" s="0" l="0"/>
                                      </p:by>
                                    </p:animClr>
                                    <p:animClr clrSpc="hsl" dir="cw">
                                      <p:cBhvr>
                                        <p:cTn id="58" dur="1000" fill="hold"/>
                                        <p:tgtEl>
                                          <p:spTgt spid="72"/>
                                        </p:tgtEl>
                                        <p:attrNameLst>
                                          <p:attrName>stroke.color</p:attrName>
                                        </p:attrNameLst>
                                      </p:cBhvr>
                                      <p:by>
                                        <p:hsl h="7200000" s="0" l="0"/>
                                      </p:by>
                                    </p:animClr>
                                    <p:set>
                                      <p:cBhvr>
                                        <p:cTn id="59" dur="1000" fill="hold"/>
                                        <p:tgtEl>
                                          <p:spTgt spid="72"/>
                                        </p:tgtEl>
                                        <p:attrNameLst>
                                          <p:attrName>fill.type</p:attrName>
                                        </p:attrNameLst>
                                      </p:cBhvr>
                                      <p:to>
                                        <p:strVal val="solid"/>
                                      </p:to>
                                    </p:set>
                                  </p:childTnLst>
                                </p:cTn>
                              </p:par>
                              <p:par>
                                <p:cTn id="60" presetID="1" presetClass="exit" presetSubtype="0" fill="hold" nodeType="withEffect">
                                  <p:stCondLst>
                                    <p:cond delay="4100"/>
                                  </p:stCondLst>
                                  <p:childTnLst>
                                    <p:set>
                                      <p:cBhvr>
                                        <p:cTn id="61" dur="1" fill="hold">
                                          <p:stCondLst>
                                            <p:cond delay="0"/>
                                          </p:stCondLst>
                                        </p:cTn>
                                        <p:tgtEl>
                                          <p:spTgt spid="51"/>
                                        </p:tgtEl>
                                        <p:attrNameLst>
                                          <p:attrName>style.visibility</p:attrName>
                                        </p:attrNameLst>
                                      </p:cBhvr>
                                      <p:to>
                                        <p:strVal val="hidden"/>
                                      </p:to>
                                    </p:set>
                                  </p:childTnLst>
                                </p:cTn>
                              </p:par>
                              <p:par>
                                <p:cTn id="62" presetID="1" presetClass="entr" presetSubtype="0" fill="hold" nodeType="withEffect">
                                  <p:stCondLst>
                                    <p:cond delay="4100"/>
                                  </p:stCondLst>
                                  <p:childTnLst>
                                    <p:set>
                                      <p:cBhvr>
                                        <p:cTn id="63" dur="1" fill="hold">
                                          <p:stCondLst>
                                            <p:cond delay="0"/>
                                          </p:stCondLst>
                                        </p:cTn>
                                        <p:tgtEl>
                                          <p:spTgt spid="48"/>
                                        </p:tgtEl>
                                        <p:attrNameLst>
                                          <p:attrName>style.visibility</p:attrName>
                                        </p:attrNameLst>
                                      </p:cBhvr>
                                      <p:to>
                                        <p:strVal val="visible"/>
                                      </p:to>
                                    </p:set>
                                  </p:childTnLst>
                                </p:cTn>
                              </p:par>
                              <p:par>
                                <p:cTn id="64" presetID="21" presetClass="emph" presetSubtype="0" fill="remove" grpId="2" nodeType="withEffect">
                                  <p:stCondLst>
                                    <p:cond delay="4100"/>
                                  </p:stCondLst>
                                  <p:childTnLst>
                                    <p:animClr clrSpc="hsl" dir="cw">
                                      <p:cBhvr override="childStyle">
                                        <p:cTn id="65" dur="1000" fill="hold"/>
                                        <p:tgtEl>
                                          <p:spTgt spid="63"/>
                                        </p:tgtEl>
                                        <p:attrNameLst>
                                          <p:attrName>style.color</p:attrName>
                                        </p:attrNameLst>
                                      </p:cBhvr>
                                      <p:by>
                                        <p:hsl h="7200000" s="0" l="0"/>
                                      </p:by>
                                    </p:animClr>
                                    <p:animClr clrSpc="hsl" dir="cw">
                                      <p:cBhvr>
                                        <p:cTn id="66" dur="1000" fill="hold"/>
                                        <p:tgtEl>
                                          <p:spTgt spid="63"/>
                                        </p:tgtEl>
                                        <p:attrNameLst>
                                          <p:attrName>fillcolor</p:attrName>
                                        </p:attrNameLst>
                                      </p:cBhvr>
                                      <p:by>
                                        <p:hsl h="7200000" s="0" l="0"/>
                                      </p:by>
                                    </p:animClr>
                                    <p:animClr clrSpc="hsl" dir="cw">
                                      <p:cBhvr>
                                        <p:cTn id="67" dur="1000" fill="hold"/>
                                        <p:tgtEl>
                                          <p:spTgt spid="63"/>
                                        </p:tgtEl>
                                        <p:attrNameLst>
                                          <p:attrName>stroke.color</p:attrName>
                                        </p:attrNameLst>
                                      </p:cBhvr>
                                      <p:by>
                                        <p:hsl h="7200000" s="0" l="0"/>
                                      </p:by>
                                    </p:animClr>
                                    <p:set>
                                      <p:cBhvr>
                                        <p:cTn id="68" dur="1000" fill="hold"/>
                                        <p:tgtEl>
                                          <p:spTgt spid="63"/>
                                        </p:tgtEl>
                                        <p:attrNameLst>
                                          <p:attrName>fill.type</p:attrName>
                                        </p:attrNameLst>
                                      </p:cBhvr>
                                      <p:to>
                                        <p:strVal val="solid"/>
                                      </p:to>
                                    </p:set>
                                  </p:childTnLst>
                                </p:cTn>
                              </p:par>
                              <p:par>
                                <p:cTn id="69" presetID="1" presetClass="exit" presetSubtype="0" fill="hold" nodeType="withEffect">
                                  <p:stCondLst>
                                    <p:cond delay="5100"/>
                                  </p:stCondLst>
                                  <p:childTnLst>
                                    <p:set>
                                      <p:cBhvr>
                                        <p:cTn id="70" dur="1" fill="hold">
                                          <p:stCondLst>
                                            <p:cond delay="0"/>
                                          </p:stCondLst>
                                        </p:cTn>
                                        <p:tgtEl>
                                          <p:spTgt spid="48"/>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45"/>
                                        </p:tgtEl>
                                        <p:attrNameLst>
                                          <p:attrName>style.visibility</p:attrName>
                                        </p:attrNameLst>
                                      </p:cBhvr>
                                      <p:to>
                                        <p:strVal val="visible"/>
                                      </p:to>
                                    </p:set>
                                    <p:animEffect transition="in" filter="fade">
                                      <p:cBhvr>
                                        <p:cTn id="75" dur="10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3" grpId="1" animBg="1"/>
      <p:bldP spid="63" grpId="2" animBg="1"/>
      <p:bldP spid="72" grpId="0" animBg="1"/>
      <p:bldP spid="72" grpId="1" animBg="1"/>
      <p:bldP spid="45" grpId="0"/>
      <p:bldP spid="12" grpId="0" animBg="1"/>
      <p:bldP spid="4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STATISTICS</a:t>
            </a:r>
            <a:endParaRPr lang="de-DE" dirty="0"/>
          </a:p>
        </p:txBody>
      </p:sp>
      <p:sp>
        <p:nvSpPr>
          <p:cNvPr id="18" name="Inhaltsplatzhalter 17"/>
          <p:cNvSpPr>
            <a:spLocks noGrp="1"/>
          </p:cNvSpPr>
          <p:nvPr>
            <p:ph idx="1"/>
          </p:nvPr>
        </p:nvSpPr>
        <p:spPr>
          <a:xfrm>
            <a:off x="457200" y="1600200"/>
            <a:ext cx="8229600" cy="4997152"/>
          </a:xfrm>
        </p:spPr>
        <p:txBody>
          <a:bodyPr>
            <a:normAutofit/>
          </a:bodyPr>
          <a:lstStyle/>
          <a:p>
            <a:r>
              <a:rPr lang="en-US" dirty="0">
                <a:ln>
                  <a:solidFill>
                    <a:srgbClr val="92D050"/>
                  </a:solidFill>
                </a:ln>
              </a:rPr>
              <a:t>Don’t</a:t>
            </a:r>
            <a:r>
              <a:rPr lang="en-US" dirty="0" smtClean="0"/>
              <a:t> use ANALYZE … COMPUTE / ESTIMATE STATISTICS anymore</a:t>
            </a:r>
          </a:p>
          <a:p>
            <a:r>
              <a:rPr lang="en-US" dirty="0">
                <a:ln>
                  <a:solidFill>
                    <a:srgbClr val="92D050"/>
                  </a:solidFill>
                </a:ln>
              </a:rPr>
              <a:t>Basic Statistics</a:t>
            </a:r>
            <a:r>
              <a:rPr lang="en-US" dirty="0" smtClean="0">
                <a:ln>
                  <a:solidFill>
                    <a:srgbClr val="92D050"/>
                  </a:solidFill>
                </a:ln>
              </a:rPr>
              <a:t>:</a:t>
            </a:r>
            <a:br>
              <a:rPr lang="en-US" dirty="0" smtClean="0">
                <a:ln>
                  <a:solidFill>
                    <a:srgbClr val="92D050"/>
                  </a:solidFill>
                </a:ln>
              </a:rPr>
            </a:br>
            <a:r>
              <a:rPr lang="en-US" dirty="0">
                <a:ln>
                  <a:solidFill>
                    <a:srgbClr val="92D050"/>
                  </a:solidFill>
                </a:ln>
              </a:rPr>
              <a:t/>
            </a:r>
            <a:br>
              <a:rPr lang="en-US" dirty="0">
                <a:ln>
                  <a:solidFill>
                    <a:srgbClr val="92D050"/>
                  </a:solidFill>
                </a:ln>
              </a:rPr>
            </a:br>
            <a:r>
              <a:rPr lang="en-US" dirty="0" smtClean="0"/>
              <a:t>- </a:t>
            </a:r>
            <a:r>
              <a:rPr lang="en-US" dirty="0">
                <a:ln>
                  <a:solidFill>
                    <a:srgbClr val="92D050"/>
                  </a:solidFill>
                </a:ln>
              </a:rPr>
              <a:t>Table statistics: </a:t>
            </a:r>
            <a:r>
              <a:rPr lang="en-US" dirty="0" smtClean="0"/>
              <a:t>Blocks, Rows, </a:t>
            </a:r>
            <a:r>
              <a:rPr lang="en-US" dirty="0" err="1" smtClean="0"/>
              <a:t>Avg</a:t>
            </a:r>
            <a:r>
              <a:rPr lang="en-US" dirty="0" smtClean="0"/>
              <a:t> Row Len</a:t>
            </a:r>
            <a:br>
              <a:rPr lang="en-US" dirty="0" smtClean="0"/>
            </a:br>
            <a:r>
              <a:rPr lang="en-US" dirty="0" smtClean="0">
                <a:ln>
                  <a:solidFill>
                    <a:srgbClr val="92D050"/>
                  </a:solidFill>
                </a:ln>
              </a:rPr>
              <a:t>Nothing </a:t>
            </a:r>
            <a:r>
              <a:rPr lang="en-US" dirty="0" smtClean="0"/>
              <a:t>to configure there</a:t>
            </a:r>
            <a:r>
              <a:rPr lang="en-US" dirty="0"/>
              <a:t>, always generated</a:t>
            </a:r>
            <a:r>
              <a:rPr lang="en-US" dirty="0" smtClean="0"/>
              <a:t/>
            </a:r>
            <a:br>
              <a:rPr lang="en-US" dirty="0" smtClean="0"/>
            </a:br>
            <a:r>
              <a:rPr lang="en-US" dirty="0" smtClean="0"/>
              <a:t/>
            </a:r>
            <a:br>
              <a:rPr lang="en-US" dirty="0" smtClean="0"/>
            </a:br>
            <a:r>
              <a:rPr lang="en-US" dirty="0" smtClean="0"/>
              <a:t>- </a:t>
            </a:r>
            <a:r>
              <a:rPr lang="en-US" dirty="0">
                <a:ln>
                  <a:solidFill>
                    <a:srgbClr val="92D050"/>
                  </a:solidFill>
                </a:ln>
              </a:rPr>
              <a:t>Basic Column Statistics: </a:t>
            </a:r>
            <a:r>
              <a:rPr lang="en-US" dirty="0" smtClean="0"/>
              <a:t>Low / High Value, </a:t>
            </a:r>
            <a:r>
              <a:rPr lang="en-US" dirty="0" err="1" smtClean="0"/>
              <a:t>Num</a:t>
            </a:r>
            <a:r>
              <a:rPr lang="en-US" dirty="0" smtClean="0"/>
              <a:t> Distinct, </a:t>
            </a:r>
            <a:r>
              <a:rPr lang="en-US" dirty="0" err="1" smtClean="0"/>
              <a:t>Num</a:t>
            </a:r>
            <a:r>
              <a:rPr lang="en-US" dirty="0" smtClean="0"/>
              <a:t> Nulls</a:t>
            </a:r>
            <a:br>
              <a:rPr lang="en-US" dirty="0" smtClean="0"/>
            </a:br>
            <a:r>
              <a:rPr lang="en-US" dirty="0" smtClean="0"/>
              <a:t>=&gt; Controlled via </a:t>
            </a:r>
            <a:r>
              <a:rPr lang="en-US" dirty="0">
                <a:ln>
                  <a:solidFill>
                    <a:srgbClr val="92D050"/>
                  </a:solidFill>
                </a:ln>
              </a:rPr>
              <a:t>METHOD_OPT </a:t>
            </a:r>
            <a:r>
              <a:rPr lang="en-US" dirty="0" smtClean="0"/>
              <a:t>option of</a:t>
            </a:r>
            <a:br>
              <a:rPr lang="en-US" dirty="0" smtClean="0"/>
            </a:br>
            <a:r>
              <a:rPr lang="en-US" dirty="0">
                <a:ln>
                  <a:solidFill>
                    <a:srgbClr val="92D050"/>
                  </a:solidFill>
                </a:ln>
              </a:rPr>
              <a:t>DBMS_STATS.GATHER_TABLE_STATS</a:t>
            </a:r>
          </a:p>
        </p:txBody>
      </p:sp>
    </p:spTree>
    <p:extLst>
      <p:ext uri="{BB962C8B-B14F-4D97-AF65-F5344CB8AC3E}">
        <p14:creationId xmlns:p14="http://schemas.microsoft.com/office/powerpoint/2010/main" val="3346730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STATISTICS</a:t>
            </a:r>
            <a:endParaRPr lang="de-DE" dirty="0"/>
          </a:p>
        </p:txBody>
      </p:sp>
      <p:sp>
        <p:nvSpPr>
          <p:cNvPr id="18" name="Inhaltsplatzhalter 17"/>
          <p:cNvSpPr>
            <a:spLocks noGrp="1"/>
          </p:cNvSpPr>
          <p:nvPr>
            <p:ph idx="1"/>
          </p:nvPr>
        </p:nvSpPr>
        <p:spPr>
          <a:xfrm>
            <a:off x="457200" y="1600200"/>
            <a:ext cx="8229600" cy="4925144"/>
          </a:xfrm>
        </p:spPr>
        <p:txBody>
          <a:bodyPr>
            <a:normAutofit fontScale="85000" lnSpcReduction="20000"/>
          </a:bodyPr>
          <a:lstStyle/>
          <a:p>
            <a:pPr marL="137160" indent="0" algn="ctr">
              <a:buNone/>
            </a:pPr>
            <a:r>
              <a:rPr lang="en-US" dirty="0" smtClean="0"/>
              <a:t>Controlling column statistics via METHOD_OPT</a:t>
            </a:r>
            <a:br>
              <a:rPr lang="en-US" dirty="0" smtClean="0"/>
            </a:br>
            <a:endParaRPr lang="en-US" dirty="0" smtClean="0"/>
          </a:p>
          <a:p>
            <a:r>
              <a:rPr lang="en-US" dirty="0" smtClean="0"/>
              <a:t>If you see FOR ALL </a:t>
            </a:r>
            <a:r>
              <a:rPr lang="en-US" dirty="0">
                <a:ln>
                  <a:solidFill>
                    <a:srgbClr val="92D050"/>
                  </a:solidFill>
                </a:ln>
              </a:rPr>
              <a:t>INDEXED </a:t>
            </a:r>
            <a:r>
              <a:rPr lang="en-US" dirty="0" smtClean="0"/>
              <a:t>COLUMNS [SIZE &gt; 1]:</a:t>
            </a:r>
            <a:br>
              <a:rPr lang="en-US" dirty="0" smtClean="0"/>
            </a:br>
            <a:r>
              <a:rPr lang="en-US" dirty="0" smtClean="0"/>
              <a:t>Question it! Only applicable if the author really knows what he/she is doing! =&gt; Without basic column statistics Optimizer is resorting to hard coded defaults!</a:t>
            </a:r>
            <a:br>
              <a:rPr lang="en-US" dirty="0" smtClean="0"/>
            </a:br>
            <a:endParaRPr lang="en-US" dirty="0" smtClean="0"/>
          </a:p>
          <a:p>
            <a:r>
              <a:rPr lang="en-US" dirty="0">
                <a:ln>
                  <a:solidFill>
                    <a:srgbClr val="92D050"/>
                  </a:solidFill>
                </a:ln>
              </a:rPr>
              <a:t>Default</a:t>
            </a:r>
            <a:r>
              <a:rPr lang="en-US" dirty="0" smtClean="0"/>
              <a:t> in previous releases:</a:t>
            </a:r>
            <a:br>
              <a:rPr lang="en-US" dirty="0" smtClean="0"/>
            </a:br>
            <a:r>
              <a:rPr lang="en-US" dirty="0" smtClean="0"/>
              <a:t>FOR ALL COLUMNS </a:t>
            </a:r>
            <a:r>
              <a:rPr lang="en-US" dirty="0">
                <a:ln>
                  <a:solidFill>
                    <a:srgbClr val="92D050"/>
                  </a:solidFill>
                </a:ln>
              </a:rPr>
              <a:t>SIZE 1</a:t>
            </a:r>
            <a:r>
              <a:rPr lang="en-US" dirty="0" smtClean="0"/>
              <a:t>: Basic column statistics for all columns, no histograms</a:t>
            </a:r>
            <a:br>
              <a:rPr lang="en-US" dirty="0" smtClean="0"/>
            </a:br>
            <a:endParaRPr lang="en-US" dirty="0" smtClean="0"/>
          </a:p>
          <a:p>
            <a:r>
              <a:rPr lang="en-US" dirty="0">
                <a:ln>
                  <a:solidFill>
                    <a:srgbClr val="92D050"/>
                  </a:solidFill>
                </a:ln>
              </a:rPr>
              <a:t>Default</a:t>
            </a:r>
            <a:r>
              <a:rPr lang="en-US" dirty="0" smtClean="0"/>
              <a:t> from </a:t>
            </a:r>
            <a:r>
              <a:rPr lang="en-US" dirty="0">
                <a:ln>
                  <a:solidFill>
                    <a:srgbClr val="92D050"/>
                  </a:solidFill>
                </a:ln>
              </a:rPr>
              <a:t>10g</a:t>
            </a:r>
            <a:r>
              <a:rPr lang="en-US" dirty="0" smtClean="0"/>
              <a:t> on:</a:t>
            </a:r>
            <a:br>
              <a:rPr lang="en-US" dirty="0" smtClean="0"/>
            </a:br>
            <a:r>
              <a:rPr lang="en-US" dirty="0" smtClean="0"/>
              <a:t>FOR ALL COLUMNS </a:t>
            </a:r>
            <a:r>
              <a:rPr lang="en-US" dirty="0">
                <a:ln>
                  <a:solidFill>
                    <a:srgbClr val="92D050"/>
                  </a:solidFill>
                </a:ln>
              </a:rPr>
              <a:t>SIZE AUTO</a:t>
            </a:r>
            <a:r>
              <a:rPr lang="en-US" dirty="0" smtClean="0"/>
              <a:t>: Basic column statistics for all columns, histograms if Oracle determines so</a:t>
            </a:r>
            <a:endParaRPr lang="en-US" dirty="0"/>
          </a:p>
        </p:txBody>
      </p:sp>
    </p:spTree>
    <p:extLst>
      <p:ext uri="{BB962C8B-B14F-4D97-AF65-F5344CB8AC3E}">
        <p14:creationId xmlns:p14="http://schemas.microsoft.com/office/powerpoint/2010/main" val="517150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HISTOGRAMS</a:t>
            </a:r>
            <a:endParaRPr lang="de-DE" dirty="0"/>
          </a:p>
        </p:txBody>
      </p:sp>
      <p:sp>
        <p:nvSpPr>
          <p:cNvPr id="18" name="Inhaltsplatzhalter 17"/>
          <p:cNvSpPr>
            <a:spLocks noGrp="1"/>
          </p:cNvSpPr>
          <p:nvPr>
            <p:ph idx="1"/>
          </p:nvPr>
        </p:nvSpPr>
        <p:spPr>
          <a:xfrm>
            <a:off x="457200" y="1600200"/>
            <a:ext cx="8229600" cy="4925144"/>
          </a:xfrm>
          <a:ln>
            <a:noFill/>
          </a:ln>
        </p:spPr>
        <p:txBody>
          <a:bodyPr>
            <a:normAutofit/>
          </a:bodyPr>
          <a:lstStyle/>
          <a:p>
            <a:r>
              <a:rPr lang="en-US" dirty="0">
                <a:ln>
                  <a:solidFill>
                    <a:srgbClr val="92D050"/>
                  </a:solidFill>
                </a:ln>
              </a:rPr>
              <a:t>Basic column statistics </a:t>
            </a:r>
            <a:r>
              <a:rPr lang="en-US" dirty="0" smtClean="0"/>
              <a:t>get generated along with </a:t>
            </a:r>
            <a:r>
              <a:rPr lang="en-US" dirty="0">
                <a:ln>
                  <a:solidFill>
                    <a:srgbClr val="92D050"/>
                  </a:solidFill>
                </a:ln>
              </a:rPr>
              <a:t>table statistics </a:t>
            </a:r>
            <a:r>
              <a:rPr lang="en-US" dirty="0" smtClean="0"/>
              <a:t>in a </a:t>
            </a:r>
            <a:r>
              <a:rPr lang="en-US" dirty="0">
                <a:ln>
                  <a:solidFill>
                    <a:srgbClr val="92D050"/>
                  </a:solidFill>
                </a:ln>
              </a:rPr>
              <a:t>single </a:t>
            </a:r>
            <a:r>
              <a:rPr lang="en-US" dirty="0" smtClean="0">
                <a:ln>
                  <a:solidFill>
                    <a:srgbClr val="92D050"/>
                  </a:solidFill>
                </a:ln>
              </a:rPr>
              <a:t>pass</a:t>
            </a:r>
            <a:r>
              <a:rPr lang="en-US" dirty="0"/>
              <a:t> </a:t>
            </a:r>
            <a:r>
              <a:rPr lang="en-US" dirty="0" smtClean="0"/>
              <a:t>(almost)</a:t>
            </a:r>
            <a:r>
              <a:rPr lang="en-US" dirty="0" smtClean="0">
                <a:ln>
                  <a:solidFill>
                    <a:srgbClr val="92D050"/>
                  </a:solidFill>
                </a:ln>
              </a:rPr>
              <a:t/>
            </a:r>
            <a:br>
              <a:rPr lang="en-US" dirty="0" smtClean="0">
                <a:ln>
                  <a:solidFill>
                    <a:srgbClr val="92D050"/>
                  </a:solidFill>
                </a:ln>
              </a:rPr>
            </a:br>
            <a:endParaRPr lang="en-US" dirty="0">
              <a:ln>
                <a:solidFill>
                  <a:srgbClr val="92D050"/>
                </a:solidFill>
              </a:ln>
            </a:endParaRPr>
          </a:p>
          <a:p>
            <a:r>
              <a:rPr lang="en-US" dirty="0">
                <a:ln>
                  <a:solidFill>
                    <a:srgbClr val="92D050"/>
                  </a:solidFill>
                </a:ln>
              </a:rPr>
              <a:t>Each</a:t>
            </a:r>
            <a:r>
              <a:rPr lang="en-US" dirty="0" smtClean="0"/>
              <a:t> histogram requires a </a:t>
            </a:r>
            <a:r>
              <a:rPr lang="en-US" dirty="0">
                <a:ln>
                  <a:solidFill>
                    <a:srgbClr val="92D050"/>
                  </a:solidFill>
                </a:ln>
              </a:rPr>
              <a:t>separate</a:t>
            </a:r>
            <a:r>
              <a:rPr lang="en-US" dirty="0" smtClean="0"/>
              <a:t> pass</a:t>
            </a:r>
            <a:br>
              <a:rPr lang="en-US" dirty="0" smtClean="0"/>
            </a:br>
            <a:endParaRPr lang="en-US" dirty="0" smtClean="0"/>
          </a:p>
          <a:p>
            <a:r>
              <a:rPr lang="en-US" dirty="0" smtClean="0"/>
              <a:t>Therefore Oracle resorts to </a:t>
            </a:r>
            <a:r>
              <a:rPr lang="en-US" dirty="0">
                <a:ln>
                  <a:solidFill>
                    <a:srgbClr val="92D050"/>
                  </a:solidFill>
                </a:ln>
              </a:rPr>
              <a:t>aggressive sampling </a:t>
            </a:r>
            <a:r>
              <a:rPr lang="en-US" dirty="0" smtClean="0"/>
              <a:t>if </a:t>
            </a:r>
            <a:r>
              <a:rPr lang="en-US" dirty="0">
                <a:ln>
                  <a:solidFill>
                    <a:srgbClr val="92D050"/>
                  </a:solidFill>
                </a:ln>
              </a:rPr>
              <a:t>allowed</a:t>
            </a:r>
            <a:r>
              <a:rPr lang="en-US" dirty="0" smtClean="0"/>
              <a:t> =&gt; </a:t>
            </a:r>
            <a:r>
              <a:rPr lang="en-US" dirty="0" smtClean="0">
                <a:ln>
                  <a:solidFill>
                    <a:srgbClr val="92D050"/>
                  </a:solidFill>
                </a:ln>
              </a:rPr>
              <a:t>AUTO_SAMPLE_SIZE</a:t>
            </a:r>
            <a:br>
              <a:rPr lang="en-US" dirty="0" smtClean="0">
                <a:ln>
                  <a:solidFill>
                    <a:srgbClr val="92D050"/>
                  </a:solidFill>
                </a:ln>
              </a:rPr>
            </a:br>
            <a:endParaRPr lang="en-US" dirty="0">
              <a:ln>
                <a:solidFill>
                  <a:srgbClr val="92D050"/>
                </a:solidFill>
              </a:ln>
            </a:endParaRPr>
          </a:p>
          <a:p>
            <a:r>
              <a:rPr lang="en-US" dirty="0" smtClean="0"/>
              <a:t>This limits the quality of histograms and their significance</a:t>
            </a:r>
            <a:endParaRPr lang="en-US" dirty="0"/>
          </a:p>
        </p:txBody>
      </p:sp>
    </p:spTree>
    <p:extLst>
      <p:ext uri="{BB962C8B-B14F-4D97-AF65-F5344CB8AC3E}">
        <p14:creationId xmlns:p14="http://schemas.microsoft.com/office/powerpoint/2010/main" val="25036158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HISTOGRAMS</a:t>
            </a:r>
            <a:endParaRPr lang="de-DE" dirty="0"/>
          </a:p>
        </p:txBody>
      </p:sp>
      <p:sp>
        <p:nvSpPr>
          <p:cNvPr id="18" name="Inhaltsplatzhalter 17"/>
          <p:cNvSpPr>
            <a:spLocks noGrp="1"/>
          </p:cNvSpPr>
          <p:nvPr>
            <p:ph idx="1"/>
          </p:nvPr>
        </p:nvSpPr>
        <p:spPr>
          <a:xfrm>
            <a:off x="457200" y="1600200"/>
            <a:ext cx="8229600" cy="4925144"/>
          </a:xfrm>
          <a:ln>
            <a:noFill/>
          </a:ln>
        </p:spPr>
        <p:txBody>
          <a:bodyPr>
            <a:normAutofit/>
          </a:bodyPr>
          <a:lstStyle/>
          <a:p>
            <a:r>
              <a:rPr lang="en-US" dirty="0" smtClean="0"/>
              <a:t>Limited resolution of </a:t>
            </a:r>
            <a:r>
              <a:rPr lang="en-US" dirty="0">
                <a:ln>
                  <a:solidFill>
                    <a:srgbClr val="92D050"/>
                  </a:solidFill>
                </a:ln>
              </a:rPr>
              <a:t>255</a:t>
            </a:r>
            <a:r>
              <a:rPr lang="en-US" dirty="0" smtClean="0"/>
              <a:t> value pairs maximum</a:t>
            </a:r>
            <a:br>
              <a:rPr lang="en-US" dirty="0" smtClean="0"/>
            </a:br>
            <a:endParaRPr lang="en-US" dirty="0" smtClean="0"/>
          </a:p>
          <a:p>
            <a:r>
              <a:rPr lang="en-US" dirty="0" smtClean="0"/>
              <a:t>Less than </a:t>
            </a:r>
            <a:r>
              <a:rPr lang="en-US" dirty="0">
                <a:ln>
                  <a:solidFill>
                    <a:srgbClr val="92D050"/>
                  </a:solidFill>
                </a:ln>
              </a:rPr>
              <a:t>255</a:t>
            </a:r>
            <a:r>
              <a:rPr lang="en-US" dirty="0" smtClean="0"/>
              <a:t> distinct column values =&gt; </a:t>
            </a:r>
            <a:r>
              <a:rPr lang="en-US" dirty="0">
                <a:ln>
                  <a:solidFill>
                    <a:srgbClr val="92D050"/>
                  </a:solidFill>
                </a:ln>
              </a:rPr>
              <a:t>Frequency Histogram</a:t>
            </a:r>
            <a:r>
              <a:rPr lang="en-US" dirty="0" smtClean="0"/>
              <a:t/>
            </a:r>
            <a:br>
              <a:rPr lang="en-US" dirty="0" smtClean="0"/>
            </a:br>
            <a:endParaRPr lang="en-US" dirty="0" smtClean="0"/>
          </a:p>
          <a:p>
            <a:r>
              <a:rPr lang="en-US" dirty="0" smtClean="0"/>
              <a:t>More than </a:t>
            </a:r>
            <a:r>
              <a:rPr lang="en-US" dirty="0">
                <a:ln>
                  <a:solidFill>
                    <a:srgbClr val="92D050"/>
                  </a:solidFill>
                </a:ln>
              </a:rPr>
              <a:t>255</a:t>
            </a:r>
            <a:r>
              <a:rPr lang="en-US" dirty="0" smtClean="0"/>
              <a:t> distinct column values =&gt;</a:t>
            </a:r>
            <a:br>
              <a:rPr lang="en-US" dirty="0" smtClean="0"/>
            </a:br>
            <a:r>
              <a:rPr lang="en-US" dirty="0">
                <a:ln>
                  <a:solidFill>
                    <a:srgbClr val="92D050"/>
                  </a:solidFill>
                </a:ln>
              </a:rPr>
              <a:t>Height Balanced Histogram</a:t>
            </a:r>
            <a:r>
              <a:rPr lang="en-US" dirty="0" smtClean="0"/>
              <a:t/>
            </a:r>
            <a:br>
              <a:rPr lang="en-US" dirty="0" smtClean="0"/>
            </a:br>
            <a:endParaRPr lang="en-US" dirty="0" smtClean="0"/>
          </a:p>
          <a:p>
            <a:r>
              <a:rPr lang="en-US" dirty="0">
                <a:ln>
                  <a:solidFill>
                    <a:srgbClr val="92D050"/>
                  </a:solidFill>
                </a:ln>
              </a:rPr>
              <a:t>Height Balanced </a:t>
            </a:r>
            <a:r>
              <a:rPr lang="en-US" dirty="0" smtClean="0"/>
              <a:t>is always a </a:t>
            </a:r>
            <a:r>
              <a:rPr lang="en-US" dirty="0">
                <a:ln>
                  <a:solidFill>
                    <a:srgbClr val="92D050"/>
                  </a:solidFill>
                </a:ln>
              </a:rPr>
              <a:t>sampling</a:t>
            </a:r>
            <a:r>
              <a:rPr lang="en-US" dirty="0" smtClean="0"/>
              <a:t> of data, even when </a:t>
            </a:r>
            <a:r>
              <a:rPr lang="en-US" dirty="0">
                <a:ln>
                  <a:solidFill>
                    <a:srgbClr val="92D050"/>
                  </a:solidFill>
                </a:ln>
              </a:rPr>
              <a:t>computing</a:t>
            </a:r>
            <a:r>
              <a:rPr lang="en-US" dirty="0" smtClean="0"/>
              <a:t> statistics!</a:t>
            </a:r>
            <a:endParaRPr lang="en-US" dirty="0"/>
          </a:p>
        </p:txBody>
      </p:sp>
    </p:spTree>
    <p:extLst>
      <p:ext uri="{BB962C8B-B14F-4D97-AF65-F5344CB8AC3E}">
        <p14:creationId xmlns:p14="http://schemas.microsoft.com/office/powerpoint/2010/main" val="1279944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FREQUENCY HISTOGRAMS</a:t>
            </a:r>
            <a:endParaRPr lang="de-DE" dirty="0"/>
          </a:p>
        </p:txBody>
      </p:sp>
      <p:sp>
        <p:nvSpPr>
          <p:cNvPr id="18" name="Inhaltsplatzhalter 17"/>
          <p:cNvSpPr>
            <a:spLocks noGrp="1"/>
          </p:cNvSpPr>
          <p:nvPr>
            <p:ph idx="1"/>
          </p:nvPr>
        </p:nvSpPr>
        <p:spPr>
          <a:xfrm>
            <a:off x="457200" y="1600200"/>
            <a:ext cx="8229600" cy="4925144"/>
          </a:xfrm>
        </p:spPr>
        <p:txBody>
          <a:bodyPr>
            <a:normAutofit fontScale="92500" lnSpcReduction="10000"/>
          </a:bodyPr>
          <a:lstStyle/>
          <a:p>
            <a:r>
              <a:rPr lang="en-US" sz="3000" dirty="0">
                <a:ln>
                  <a:solidFill>
                    <a:srgbClr val="92D050"/>
                  </a:solidFill>
                </a:ln>
              </a:rPr>
              <a:t>SIZE AUTO </a:t>
            </a:r>
            <a:r>
              <a:rPr lang="en-US" dirty="0" smtClean="0"/>
              <a:t>generates </a:t>
            </a:r>
            <a:r>
              <a:rPr lang="en-US" sz="3000" dirty="0">
                <a:ln>
                  <a:solidFill>
                    <a:srgbClr val="92D050"/>
                  </a:solidFill>
                </a:ln>
              </a:rPr>
              <a:t>Frequency Histograms </a:t>
            </a:r>
            <a:r>
              <a:rPr lang="en-US" dirty="0" smtClean="0"/>
              <a:t>if a column gets used as a </a:t>
            </a:r>
            <a:r>
              <a:rPr lang="en-US" sz="3000" dirty="0">
                <a:ln>
                  <a:solidFill>
                    <a:srgbClr val="92D050"/>
                  </a:solidFill>
                </a:ln>
              </a:rPr>
              <a:t>predicate</a:t>
            </a:r>
            <a:r>
              <a:rPr lang="en-US" dirty="0" smtClean="0"/>
              <a:t> and it has </a:t>
            </a:r>
            <a:r>
              <a:rPr lang="en-US" sz="3000" dirty="0">
                <a:ln>
                  <a:solidFill>
                    <a:srgbClr val="92D050"/>
                  </a:solidFill>
                </a:ln>
              </a:rPr>
              <a:t>less</a:t>
            </a:r>
            <a:r>
              <a:rPr lang="en-US" dirty="0" smtClean="0"/>
              <a:t> than </a:t>
            </a:r>
            <a:r>
              <a:rPr lang="en-US" sz="3000" dirty="0">
                <a:ln>
                  <a:solidFill>
                    <a:srgbClr val="92D050"/>
                  </a:solidFill>
                </a:ln>
              </a:rPr>
              <a:t>255</a:t>
            </a:r>
            <a:r>
              <a:rPr lang="en-US" dirty="0" smtClean="0"/>
              <a:t> distinct values</a:t>
            </a:r>
            <a:br>
              <a:rPr lang="en-US" dirty="0" smtClean="0"/>
            </a:br>
            <a:endParaRPr lang="en-US" dirty="0" smtClean="0"/>
          </a:p>
          <a:p>
            <a:r>
              <a:rPr lang="en-US" sz="3000" dirty="0">
                <a:ln>
                  <a:solidFill>
                    <a:srgbClr val="92D050"/>
                  </a:solidFill>
                </a:ln>
              </a:rPr>
              <a:t>Major change </a:t>
            </a:r>
            <a:r>
              <a:rPr lang="en-US" dirty="0" smtClean="0"/>
              <a:t>in </a:t>
            </a:r>
            <a:r>
              <a:rPr lang="en-US" dirty="0" err="1" smtClean="0"/>
              <a:t>behaviour</a:t>
            </a:r>
            <a:r>
              <a:rPr lang="en-US" dirty="0" smtClean="0"/>
              <a:t> of histograms introduced in 10.2.0.4 / 11g</a:t>
            </a:r>
            <a:br>
              <a:rPr lang="en-US" dirty="0" smtClean="0"/>
            </a:br>
            <a:endParaRPr lang="en-US" dirty="0" smtClean="0"/>
          </a:p>
          <a:p>
            <a:r>
              <a:rPr lang="en-US" sz="3000" dirty="0">
                <a:ln>
                  <a:solidFill>
                    <a:srgbClr val="92D050"/>
                  </a:solidFill>
                </a:ln>
              </a:rPr>
              <a:t>Be aware </a:t>
            </a:r>
            <a:r>
              <a:rPr lang="en-US" dirty="0" smtClean="0"/>
              <a:t>of new “value not found in Frequency Histogram” </a:t>
            </a:r>
            <a:r>
              <a:rPr lang="en-US" dirty="0" err="1" smtClean="0"/>
              <a:t>behaviour</a:t>
            </a:r>
            <a:r>
              <a:rPr lang="en-US" dirty="0" smtClean="0"/>
              <a:t/>
            </a:r>
            <a:br>
              <a:rPr lang="en-US" dirty="0" smtClean="0"/>
            </a:br>
            <a:endParaRPr lang="en-US" dirty="0" smtClean="0"/>
          </a:p>
          <a:p>
            <a:r>
              <a:rPr lang="en-US" sz="3000" dirty="0">
                <a:ln>
                  <a:solidFill>
                    <a:srgbClr val="92D050"/>
                  </a:solidFill>
                </a:ln>
              </a:rPr>
              <a:t>Be aware </a:t>
            </a:r>
            <a:r>
              <a:rPr lang="en-US" dirty="0" smtClean="0"/>
              <a:t>of edge case of very popular / unpopular values </a:t>
            </a:r>
            <a:endParaRPr lang="en-US" dirty="0"/>
          </a:p>
        </p:txBody>
      </p:sp>
    </p:spTree>
    <p:extLst>
      <p:ext uri="{BB962C8B-B14F-4D97-AF65-F5344CB8AC3E}">
        <p14:creationId xmlns:p14="http://schemas.microsoft.com/office/powerpoint/2010/main" val="9658694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Inhaltsplatzhalter 17"/>
          <p:cNvSpPr>
            <a:spLocks noGrp="1"/>
          </p:cNvSpPr>
          <p:nvPr>
            <p:ph idx="1"/>
          </p:nvPr>
        </p:nvSpPr>
        <p:spPr/>
        <p:txBody>
          <a:bodyPr>
            <a:normAutofit/>
          </a:bodyPr>
          <a:lstStyle/>
          <a:p>
            <a:pPr marL="137160" indent="0">
              <a:buNone/>
            </a:pPr>
            <a:r>
              <a:rPr lang="en-US" sz="1800" dirty="0" smtClean="0"/>
              <a:t>SELECT SKEWED_NUMBER FROM T ORDER BY SKEWED_NUMBER</a:t>
            </a:r>
            <a:endParaRPr lang="en-US" sz="1800" dirty="0"/>
          </a:p>
        </p:txBody>
      </p:sp>
      <p:sp>
        <p:nvSpPr>
          <p:cNvPr id="2" name="Titel 1"/>
          <p:cNvSpPr>
            <a:spLocks noGrp="1"/>
          </p:cNvSpPr>
          <p:nvPr>
            <p:ph type="title"/>
          </p:nvPr>
        </p:nvSpPr>
        <p:spPr/>
        <p:txBody>
          <a:bodyPr>
            <a:normAutofit fontScale="90000"/>
          </a:bodyPr>
          <a:lstStyle/>
          <a:p>
            <a:r>
              <a:rPr lang="en-US" dirty="0" smtClean="0"/>
              <a:t>HEIGHT BALANCED HISTOGRAMS</a:t>
            </a:r>
            <a:endParaRPr lang="de-DE" dirty="0"/>
          </a:p>
        </p:txBody>
      </p:sp>
      <p:sp>
        <p:nvSpPr>
          <p:cNvPr id="4" name="Rechteck 3"/>
          <p:cNvSpPr/>
          <p:nvPr/>
        </p:nvSpPr>
        <p:spPr>
          <a:xfrm>
            <a:off x="2123728" y="2276872"/>
            <a:ext cx="1008112" cy="72008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1,000</a:t>
            </a:r>
            <a:endParaRPr lang="en-US" dirty="0"/>
          </a:p>
        </p:txBody>
      </p:sp>
      <p:sp>
        <p:nvSpPr>
          <p:cNvPr id="5" name="Rechteck 4"/>
          <p:cNvSpPr/>
          <p:nvPr/>
        </p:nvSpPr>
        <p:spPr>
          <a:xfrm>
            <a:off x="2123728" y="2996952"/>
            <a:ext cx="1008112"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2,000</a:t>
            </a:r>
            <a:endParaRPr lang="en-US" dirty="0"/>
          </a:p>
        </p:txBody>
      </p:sp>
      <p:sp>
        <p:nvSpPr>
          <p:cNvPr id="6" name="Rechteck 5"/>
          <p:cNvSpPr/>
          <p:nvPr/>
        </p:nvSpPr>
        <p:spPr>
          <a:xfrm>
            <a:off x="2123728" y="3712096"/>
            <a:ext cx="1008112" cy="72008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3,000</a:t>
            </a:r>
            <a:endParaRPr lang="en-US" dirty="0"/>
          </a:p>
        </p:txBody>
      </p:sp>
      <p:sp>
        <p:nvSpPr>
          <p:cNvPr id="7" name="Rechteck 6"/>
          <p:cNvSpPr/>
          <p:nvPr/>
        </p:nvSpPr>
        <p:spPr>
          <a:xfrm>
            <a:off x="2123728" y="4432176"/>
            <a:ext cx="1008112"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4,000</a:t>
            </a:r>
            <a:endParaRPr lang="en-US" dirty="0"/>
          </a:p>
        </p:txBody>
      </p:sp>
      <p:sp>
        <p:nvSpPr>
          <p:cNvPr id="8" name="Rechteck 7"/>
          <p:cNvSpPr/>
          <p:nvPr/>
        </p:nvSpPr>
        <p:spPr>
          <a:xfrm>
            <a:off x="2124000" y="5142772"/>
            <a:ext cx="1008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5,000</a:t>
            </a:r>
            <a:endParaRPr lang="en-US" dirty="0"/>
          </a:p>
        </p:txBody>
      </p:sp>
      <p:sp>
        <p:nvSpPr>
          <p:cNvPr id="12" name="Rechteck 11"/>
          <p:cNvSpPr/>
          <p:nvPr/>
        </p:nvSpPr>
        <p:spPr>
          <a:xfrm>
            <a:off x="2125069" y="5862772"/>
            <a:ext cx="1008000" cy="720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13" name="Textfeld 12"/>
          <p:cNvSpPr txBox="1"/>
          <p:nvPr/>
        </p:nvSpPr>
        <p:spPr>
          <a:xfrm>
            <a:off x="1585632" y="2126221"/>
            <a:ext cx="274434" cy="307777"/>
          </a:xfrm>
          <a:prstGeom prst="rect">
            <a:avLst/>
          </a:prstGeom>
          <a:noFill/>
        </p:spPr>
        <p:txBody>
          <a:bodyPr wrap="none" rtlCol="0">
            <a:spAutoFit/>
          </a:bodyPr>
          <a:lstStyle/>
          <a:p>
            <a:r>
              <a:rPr lang="en-US" sz="1400" dirty="0" smtClean="0"/>
              <a:t>1</a:t>
            </a:r>
            <a:endParaRPr lang="en-US" sz="1400" dirty="0"/>
          </a:p>
        </p:txBody>
      </p:sp>
      <p:sp>
        <p:nvSpPr>
          <p:cNvPr id="14" name="Textfeld 13"/>
          <p:cNvSpPr txBox="1"/>
          <p:nvPr/>
        </p:nvSpPr>
        <p:spPr>
          <a:xfrm>
            <a:off x="1406095" y="2848921"/>
            <a:ext cx="678391" cy="307777"/>
          </a:xfrm>
          <a:prstGeom prst="rect">
            <a:avLst/>
          </a:prstGeom>
          <a:noFill/>
        </p:spPr>
        <p:txBody>
          <a:bodyPr wrap="none" rtlCol="0">
            <a:spAutoFit/>
          </a:bodyPr>
          <a:lstStyle/>
          <a:p>
            <a:r>
              <a:rPr lang="en-US" sz="1400" dirty="0" smtClean="0"/>
              <a:t>70,000</a:t>
            </a:r>
            <a:endParaRPr lang="en-US" sz="1400" dirty="0"/>
          </a:p>
        </p:txBody>
      </p:sp>
      <p:sp>
        <p:nvSpPr>
          <p:cNvPr id="16" name="Textfeld 15"/>
          <p:cNvSpPr txBox="1"/>
          <p:nvPr/>
        </p:nvSpPr>
        <p:spPr>
          <a:xfrm>
            <a:off x="1348920" y="3558207"/>
            <a:ext cx="768159" cy="307777"/>
          </a:xfrm>
          <a:prstGeom prst="rect">
            <a:avLst/>
          </a:prstGeom>
          <a:noFill/>
        </p:spPr>
        <p:txBody>
          <a:bodyPr wrap="none" rtlCol="0">
            <a:spAutoFit/>
          </a:bodyPr>
          <a:lstStyle/>
          <a:p>
            <a:r>
              <a:rPr lang="en-US" sz="1400" dirty="0" smtClean="0"/>
              <a:t>140,000</a:t>
            </a:r>
            <a:endParaRPr lang="en-US" sz="1400" dirty="0"/>
          </a:p>
        </p:txBody>
      </p:sp>
      <p:sp>
        <p:nvSpPr>
          <p:cNvPr id="17" name="Textfeld 16"/>
          <p:cNvSpPr txBox="1"/>
          <p:nvPr/>
        </p:nvSpPr>
        <p:spPr>
          <a:xfrm>
            <a:off x="1348920" y="4278287"/>
            <a:ext cx="768159" cy="307777"/>
          </a:xfrm>
          <a:prstGeom prst="rect">
            <a:avLst/>
          </a:prstGeom>
          <a:noFill/>
        </p:spPr>
        <p:txBody>
          <a:bodyPr wrap="none" rtlCol="0">
            <a:spAutoFit/>
          </a:bodyPr>
          <a:lstStyle/>
          <a:p>
            <a:r>
              <a:rPr lang="en-US" sz="1400" dirty="0" smtClean="0"/>
              <a:t>210,000</a:t>
            </a:r>
            <a:endParaRPr lang="en-US" sz="1400" dirty="0"/>
          </a:p>
        </p:txBody>
      </p:sp>
      <p:sp>
        <p:nvSpPr>
          <p:cNvPr id="19" name="Textfeld 18"/>
          <p:cNvSpPr txBox="1"/>
          <p:nvPr/>
        </p:nvSpPr>
        <p:spPr>
          <a:xfrm>
            <a:off x="1348919" y="4988883"/>
            <a:ext cx="768159" cy="307777"/>
          </a:xfrm>
          <a:prstGeom prst="rect">
            <a:avLst/>
          </a:prstGeom>
          <a:noFill/>
        </p:spPr>
        <p:txBody>
          <a:bodyPr wrap="none" rtlCol="0">
            <a:spAutoFit/>
          </a:bodyPr>
          <a:lstStyle/>
          <a:p>
            <a:r>
              <a:rPr lang="en-US" sz="1400" dirty="0" smtClean="0"/>
              <a:t>280,000</a:t>
            </a:r>
            <a:endParaRPr lang="en-US" sz="1400" dirty="0"/>
          </a:p>
        </p:txBody>
      </p:sp>
      <p:sp>
        <p:nvSpPr>
          <p:cNvPr id="20" name="Textfeld 19"/>
          <p:cNvSpPr txBox="1"/>
          <p:nvPr/>
        </p:nvSpPr>
        <p:spPr>
          <a:xfrm>
            <a:off x="1361211" y="5708883"/>
            <a:ext cx="768159" cy="307777"/>
          </a:xfrm>
          <a:prstGeom prst="rect">
            <a:avLst/>
          </a:prstGeom>
          <a:noFill/>
        </p:spPr>
        <p:txBody>
          <a:bodyPr wrap="none" rtlCol="0">
            <a:spAutoFit/>
          </a:bodyPr>
          <a:lstStyle/>
          <a:p>
            <a:r>
              <a:rPr lang="en-US" sz="1400" dirty="0" smtClean="0"/>
              <a:t>350,000</a:t>
            </a:r>
            <a:endParaRPr lang="en-US" sz="1400" dirty="0"/>
          </a:p>
        </p:txBody>
      </p:sp>
      <p:sp>
        <p:nvSpPr>
          <p:cNvPr id="24" name="Textfeld 23"/>
          <p:cNvSpPr txBox="1"/>
          <p:nvPr/>
        </p:nvSpPr>
        <p:spPr>
          <a:xfrm>
            <a:off x="5364088" y="2554739"/>
            <a:ext cx="3265638" cy="2862322"/>
          </a:xfrm>
          <a:prstGeom prst="rect">
            <a:avLst/>
          </a:prstGeom>
          <a:noFill/>
          <a:ln>
            <a:solidFill>
              <a:schemeClr val="accent1"/>
            </a:solidFill>
          </a:ln>
        </p:spPr>
        <p:txBody>
          <a:bodyPr wrap="none" rtlCol="0">
            <a:spAutoFit/>
          </a:bodyPr>
          <a:lstStyle/>
          <a:p>
            <a:r>
              <a:rPr lang="en-US" dirty="0" smtClean="0"/>
              <a:t>10,000,000 rows</a:t>
            </a:r>
            <a:br>
              <a:rPr lang="en-US" dirty="0" smtClean="0"/>
            </a:br>
            <a:endParaRPr lang="en-US" dirty="0" smtClean="0"/>
          </a:p>
          <a:p>
            <a:r>
              <a:rPr lang="en-US" dirty="0" smtClean="0"/>
              <a:t>100 popular values</a:t>
            </a:r>
            <a:br>
              <a:rPr lang="en-US" dirty="0" smtClean="0"/>
            </a:br>
            <a:r>
              <a:rPr lang="en-US" dirty="0" smtClean="0"/>
              <a:t>with 70,000 occurrences</a:t>
            </a:r>
            <a:br>
              <a:rPr lang="en-US" dirty="0" smtClean="0"/>
            </a:br>
            <a:endParaRPr lang="en-US" dirty="0" smtClean="0"/>
          </a:p>
          <a:p>
            <a:r>
              <a:rPr lang="en-US" dirty="0" smtClean="0"/>
              <a:t>250 buckets each covering</a:t>
            </a:r>
          </a:p>
          <a:p>
            <a:r>
              <a:rPr lang="en-US" dirty="0" smtClean="0"/>
              <a:t>40,000 rows (compute)</a:t>
            </a:r>
            <a:br>
              <a:rPr lang="en-US" dirty="0" smtClean="0"/>
            </a:br>
            <a:r>
              <a:rPr lang="en-US" dirty="0" smtClean="0"/>
              <a:t/>
            </a:r>
            <a:br>
              <a:rPr lang="en-US" dirty="0" smtClean="0"/>
            </a:br>
            <a:r>
              <a:rPr lang="en-US" dirty="0" smtClean="0"/>
              <a:t>250 buckets each covering </a:t>
            </a:r>
            <a:br>
              <a:rPr lang="en-US" dirty="0" smtClean="0"/>
            </a:br>
            <a:r>
              <a:rPr lang="en-US" dirty="0" smtClean="0"/>
              <a:t>approx. 22/23 rows (estimate)</a:t>
            </a:r>
          </a:p>
        </p:txBody>
      </p:sp>
      <p:grpSp>
        <p:nvGrpSpPr>
          <p:cNvPr id="26" name="Gruppieren 25"/>
          <p:cNvGrpSpPr/>
          <p:nvPr/>
        </p:nvGrpSpPr>
        <p:grpSpPr>
          <a:xfrm>
            <a:off x="1321210" y="2483023"/>
            <a:ext cx="3373419" cy="307777"/>
            <a:chOff x="1321210" y="2541144"/>
            <a:chExt cx="3373419" cy="307777"/>
          </a:xfrm>
        </p:grpSpPr>
        <p:cxnSp>
          <p:nvCxnSpPr>
            <p:cNvPr id="22" name="Gerade Verbindung 21"/>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4016238" y="2541144"/>
              <a:ext cx="678391" cy="307777"/>
            </a:xfrm>
            <a:prstGeom prst="rect">
              <a:avLst/>
            </a:prstGeom>
            <a:noFill/>
          </p:spPr>
          <p:txBody>
            <a:bodyPr wrap="none" rtlCol="0">
              <a:spAutoFit/>
            </a:bodyPr>
            <a:lstStyle/>
            <a:p>
              <a:r>
                <a:rPr lang="en-US" sz="1400" dirty="0" smtClean="0"/>
                <a:t>40,000</a:t>
              </a:r>
              <a:endParaRPr lang="en-US" sz="1400" dirty="0"/>
            </a:p>
          </p:txBody>
        </p:sp>
      </p:grpSp>
      <p:grpSp>
        <p:nvGrpSpPr>
          <p:cNvPr id="27" name="Gruppieren 26"/>
          <p:cNvGrpSpPr/>
          <p:nvPr/>
        </p:nvGrpSpPr>
        <p:grpSpPr>
          <a:xfrm>
            <a:off x="1321210" y="2938831"/>
            <a:ext cx="3373419" cy="307777"/>
            <a:chOff x="1321210" y="2541144"/>
            <a:chExt cx="3373419" cy="307777"/>
          </a:xfrm>
        </p:grpSpPr>
        <p:cxnSp>
          <p:nvCxnSpPr>
            <p:cNvPr id="28" name="Gerade Verbindung 27"/>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4016238" y="2541144"/>
              <a:ext cx="678391" cy="307777"/>
            </a:xfrm>
            <a:prstGeom prst="rect">
              <a:avLst/>
            </a:prstGeom>
            <a:noFill/>
          </p:spPr>
          <p:txBody>
            <a:bodyPr wrap="none" rtlCol="0">
              <a:spAutoFit/>
            </a:bodyPr>
            <a:lstStyle/>
            <a:p>
              <a:r>
                <a:rPr lang="en-US" sz="1400" dirty="0" smtClean="0"/>
                <a:t>80,000</a:t>
              </a:r>
              <a:endParaRPr lang="en-US" sz="1400" dirty="0"/>
            </a:p>
          </p:txBody>
        </p:sp>
      </p:grpSp>
      <p:grpSp>
        <p:nvGrpSpPr>
          <p:cNvPr id="30" name="Gruppieren 29"/>
          <p:cNvGrpSpPr/>
          <p:nvPr/>
        </p:nvGrpSpPr>
        <p:grpSpPr>
          <a:xfrm>
            <a:off x="1321210" y="3346197"/>
            <a:ext cx="3463187" cy="307777"/>
            <a:chOff x="1321210" y="2541144"/>
            <a:chExt cx="3463187" cy="307777"/>
          </a:xfrm>
        </p:grpSpPr>
        <p:cxnSp>
          <p:nvCxnSpPr>
            <p:cNvPr id="31" name="Gerade Verbindung 30"/>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2" name="Textfeld 31"/>
            <p:cNvSpPr txBox="1"/>
            <p:nvPr/>
          </p:nvSpPr>
          <p:spPr>
            <a:xfrm>
              <a:off x="4016238" y="2541144"/>
              <a:ext cx="768159" cy="307777"/>
            </a:xfrm>
            <a:prstGeom prst="rect">
              <a:avLst/>
            </a:prstGeom>
            <a:noFill/>
          </p:spPr>
          <p:txBody>
            <a:bodyPr wrap="none" rtlCol="0">
              <a:spAutoFit/>
            </a:bodyPr>
            <a:lstStyle/>
            <a:p>
              <a:r>
                <a:rPr lang="en-US" sz="1400" dirty="0" smtClean="0"/>
                <a:t>120,000</a:t>
              </a:r>
              <a:endParaRPr lang="en-US" sz="1400" dirty="0"/>
            </a:p>
          </p:txBody>
        </p:sp>
      </p:grpSp>
      <p:grpSp>
        <p:nvGrpSpPr>
          <p:cNvPr id="33" name="Gruppieren 32"/>
          <p:cNvGrpSpPr/>
          <p:nvPr/>
        </p:nvGrpSpPr>
        <p:grpSpPr>
          <a:xfrm>
            <a:off x="1321210" y="3775605"/>
            <a:ext cx="3463187" cy="307777"/>
            <a:chOff x="1321210" y="2541144"/>
            <a:chExt cx="3463187" cy="307777"/>
          </a:xfrm>
        </p:grpSpPr>
        <p:cxnSp>
          <p:nvCxnSpPr>
            <p:cNvPr id="34" name="Gerade Verbindung 33"/>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016238" y="2541144"/>
              <a:ext cx="768159" cy="307777"/>
            </a:xfrm>
            <a:prstGeom prst="rect">
              <a:avLst/>
            </a:prstGeom>
            <a:noFill/>
          </p:spPr>
          <p:txBody>
            <a:bodyPr wrap="none" rtlCol="0">
              <a:spAutoFit/>
            </a:bodyPr>
            <a:lstStyle/>
            <a:p>
              <a:r>
                <a:rPr lang="en-US" sz="1400" dirty="0" smtClean="0"/>
                <a:t>160,000</a:t>
              </a:r>
              <a:endParaRPr lang="en-US" sz="1400" dirty="0"/>
            </a:p>
          </p:txBody>
        </p:sp>
      </p:grpSp>
      <p:grpSp>
        <p:nvGrpSpPr>
          <p:cNvPr id="36" name="Gruppieren 35"/>
          <p:cNvGrpSpPr/>
          <p:nvPr/>
        </p:nvGrpSpPr>
        <p:grpSpPr>
          <a:xfrm>
            <a:off x="1321210" y="4168548"/>
            <a:ext cx="3463187" cy="307777"/>
            <a:chOff x="1321210" y="2541144"/>
            <a:chExt cx="3463187" cy="307777"/>
          </a:xfrm>
        </p:grpSpPr>
        <p:cxnSp>
          <p:nvCxnSpPr>
            <p:cNvPr id="37" name="Gerade Verbindung 36"/>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8" name="Textfeld 37"/>
            <p:cNvSpPr txBox="1"/>
            <p:nvPr/>
          </p:nvSpPr>
          <p:spPr>
            <a:xfrm>
              <a:off x="4016238" y="2541144"/>
              <a:ext cx="768159" cy="307777"/>
            </a:xfrm>
            <a:prstGeom prst="rect">
              <a:avLst/>
            </a:prstGeom>
            <a:noFill/>
          </p:spPr>
          <p:txBody>
            <a:bodyPr wrap="none" rtlCol="0">
              <a:spAutoFit/>
            </a:bodyPr>
            <a:lstStyle/>
            <a:p>
              <a:r>
                <a:rPr lang="en-US" sz="1400" dirty="0" smtClean="0"/>
                <a:t>200,000</a:t>
              </a:r>
              <a:endParaRPr lang="en-US" sz="1400" dirty="0"/>
            </a:p>
          </p:txBody>
        </p:sp>
      </p:grpSp>
      <p:grpSp>
        <p:nvGrpSpPr>
          <p:cNvPr id="39" name="Gruppieren 38"/>
          <p:cNvGrpSpPr/>
          <p:nvPr/>
        </p:nvGrpSpPr>
        <p:grpSpPr>
          <a:xfrm>
            <a:off x="1321210" y="4597216"/>
            <a:ext cx="3463187" cy="307777"/>
            <a:chOff x="1321210" y="2541144"/>
            <a:chExt cx="3463187" cy="307777"/>
          </a:xfrm>
        </p:grpSpPr>
        <p:cxnSp>
          <p:nvCxnSpPr>
            <p:cNvPr id="40" name="Gerade Verbindung 39"/>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1" name="Textfeld 40"/>
            <p:cNvSpPr txBox="1"/>
            <p:nvPr/>
          </p:nvSpPr>
          <p:spPr>
            <a:xfrm>
              <a:off x="4016238" y="2541144"/>
              <a:ext cx="768159" cy="307777"/>
            </a:xfrm>
            <a:prstGeom prst="rect">
              <a:avLst/>
            </a:prstGeom>
            <a:noFill/>
          </p:spPr>
          <p:txBody>
            <a:bodyPr wrap="none" rtlCol="0">
              <a:spAutoFit/>
            </a:bodyPr>
            <a:lstStyle/>
            <a:p>
              <a:r>
                <a:rPr lang="en-US" sz="1400" dirty="0" smtClean="0"/>
                <a:t>240,000</a:t>
              </a:r>
              <a:endParaRPr lang="en-US" sz="1400" dirty="0"/>
            </a:p>
          </p:txBody>
        </p:sp>
      </p:grpSp>
      <p:grpSp>
        <p:nvGrpSpPr>
          <p:cNvPr id="42" name="Gruppieren 41"/>
          <p:cNvGrpSpPr/>
          <p:nvPr/>
        </p:nvGrpSpPr>
        <p:grpSpPr>
          <a:xfrm>
            <a:off x="1321210" y="4972602"/>
            <a:ext cx="3463187" cy="307777"/>
            <a:chOff x="1321210" y="2541144"/>
            <a:chExt cx="3463187" cy="307777"/>
          </a:xfrm>
        </p:grpSpPr>
        <p:cxnSp>
          <p:nvCxnSpPr>
            <p:cNvPr id="43" name="Gerade Verbindung 42"/>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4" name="Textfeld 43"/>
            <p:cNvSpPr txBox="1"/>
            <p:nvPr/>
          </p:nvSpPr>
          <p:spPr>
            <a:xfrm>
              <a:off x="4016238" y="2541144"/>
              <a:ext cx="768159" cy="307777"/>
            </a:xfrm>
            <a:prstGeom prst="rect">
              <a:avLst/>
            </a:prstGeom>
            <a:noFill/>
          </p:spPr>
          <p:txBody>
            <a:bodyPr wrap="none" rtlCol="0">
              <a:spAutoFit/>
            </a:bodyPr>
            <a:lstStyle/>
            <a:p>
              <a:r>
                <a:rPr lang="en-US" sz="1400" dirty="0" smtClean="0"/>
                <a:t>280,000</a:t>
              </a:r>
              <a:endParaRPr lang="en-US" sz="1400" dirty="0"/>
            </a:p>
          </p:txBody>
        </p:sp>
      </p:grpSp>
      <p:grpSp>
        <p:nvGrpSpPr>
          <p:cNvPr id="45" name="Gruppieren 44"/>
          <p:cNvGrpSpPr/>
          <p:nvPr/>
        </p:nvGrpSpPr>
        <p:grpSpPr>
          <a:xfrm>
            <a:off x="1361211" y="5377922"/>
            <a:ext cx="3463187" cy="307777"/>
            <a:chOff x="1321210" y="2541144"/>
            <a:chExt cx="3463187" cy="307777"/>
          </a:xfrm>
        </p:grpSpPr>
        <p:cxnSp>
          <p:nvCxnSpPr>
            <p:cNvPr id="46" name="Gerade Verbindung 45"/>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4016238" y="2541144"/>
              <a:ext cx="768159" cy="307777"/>
            </a:xfrm>
            <a:prstGeom prst="rect">
              <a:avLst/>
            </a:prstGeom>
            <a:noFill/>
          </p:spPr>
          <p:txBody>
            <a:bodyPr wrap="none" rtlCol="0">
              <a:spAutoFit/>
            </a:bodyPr>
            <a:lstStyle/>
            <a:p>
              <a:r>
                <a:rPr lang="en-US" sz="1400" dirty="0" smtClean="0"/>
                <a:t>320,000</a:t>
              </a:r>
              <a:endParaRPr lang="en-US" sz="1400" dirty="0"/>
            </a:p>
          </p:txBody>
        </p:sp>
      </p:grpSp>
      <p:grpSp>
        <p:nvGrpSpPr>
          <p:cNvPr id="48" name="Gruppieren 47"/>
          <p:cNvGrpSpPr/>
          <p:nvPr/>
        </p:nvGrpSpPr>
        <p:grpSpPr>
          <a:xfrm>
            <a:off x="1361211" y="5792963"/>
            <a:ext cx="3463187" cy="307777"/>
            <a:chOff x="1321210" y="2541144"/>
            <a:chExt cx="3463187" cy="307777"/>
          </a:xfrm>
        </p:grpSpPr>
        <p:cxnSp>
          <p:nvCxnSpPr>
            <p:cNvPr id="49" name="Gerade Verbindung 48"/>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0" name="Textfeld 49"/>
            <p:cNvSpPr txBox="1"/>
            <p:nvPr/>
          </p:nvSpPr>
          <p:spPr>
            <a:xfrm>
              <a:off x="4016238" y="2541144"/>
              <a:ext cx="768159" cy="307777"/>
            </a:xfrm>
            <a:prstGeom prst="rect">
              <a:avLst/>
            </a:prstGeom>
            <a:noFill/>
          </p:spPr>
          <p:txBody>
            <a:bodyPr wrap="none" rtlCol="0">
              <a:spAutoFit/>
            </a:bodyPr>
            <a:lstStyle/>
            <a:p>
              <a:r>
                <a:rPr lang="en-US" sz="1400" dirty="0" smtClean="0"/>
                <a:t>360,000</a:t>
              </a:r>
              <a:endParaRPr lang="en-US" sz="1400" dirty="0"/>
            </a:p>
          </p:txBody>
        </p:sp>
      </p:grpSp>
      <p:grpSp>
        <p:nvGrpSpPr>
          <p:cNvPr id="51" name="Gruppieren 50"/>
          <p:cNvGrpSpPr/>
          <p:nvPr/>
        </p:nvGrpSpPr>
        <p:grpSpPr>
          <a:xfrm>
            <a:off x="1361211" y="6195612"/>
            <a:ext cx="3463187" cy="307777"/>
            <a:chOff x="1321210" y="2541144"/>
            <a:chExt cx="3463187" cy="307777"/>
          </a:xfrm>
        </p:grpSpPr>
        <p:cxnSp>
          <p:nvCxnSpPr>
            <p:cNvPr id="52" name="Gerade Verbindung 51"/>
            <p:cNvCxnSpPr/>
            <p:nvPr/>
          </p:nvCxnSpPr>
          <p:spPr>
            <a:xfrm>
              <a:off x="1321210" y="2706184"/>
              <a:ext cx="2647017" cy="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4016238" y="2541144"/>
              <a:ext cx="768159" cy="307777"/>
            </a:xfrm>
            <a:prstGeom prst="rect">
              <a:avLst/>
            </a:prstGeom>
            <a:noFill/>
          </p:spPr>
          <p:txBody>
            <a:bodyPr wrap="none" rtlCol="0">
              <a:spAutoFit/>
            </a:bodyPr>
            <a:lstStyle/>
            <a:p>
              <a:r>
                <a:rPr lang="en-US" sz="1400" dirty="0" smtClean="0"/>
                <a:t>400,000</a:t>
              </a:r>
              <a:endParaRPr lang="en-US" sz="1400" dirty="0"/>
            </a:p>
          </p:txBody>
        </p:sp>
      </p:grpSp>
      <p:sp>
        <p:nvSpPr>
          <p:cNvPr id="54" name="Textfeld 53"/>
          <p:cNvSpPr txBox="1"/>
          <p:nvPr/>
        </p:nvSpPr>
        <p:spPr>
          <a:xfrm>
            <a:off x="759288" y="2494175"/>
            <a:ext cx="588623" cy="307777"/>
          </a:xfrm>
          <a:prstGeom prst="rect">
            <a:avLst/>
          </a:prstGeom>
          <a:noFill/>
        </p:spPr>
        <p:txBody>
          <a:bodyPr wrap="none" rtlCol="0">
            <a:spAutoFit/>
          </a:bodyPr>
          <a:lstStyle/>
          <a:p>
            <a:r>
              <a:rPr lang="en-US" sz="1400" dirty="0" smtClean="0"/>
              <a:t>1,000</a:t>
            </a:r>
            <a:endParaRPr lang="en-US" sz="1400" dirty="0"/>
          </a:p>
        </p:txBody>
      </p:sp>
      <p:sp>
        <p:nvSpPr>
          <p:cNvPr id="55" name="Textfeld 54"/>
          <p:cNvSpPr txBox="1"/>
          <p:nvPr/>
        </p:nvSpPr>
        <p:spPr>
          <a:xfrm>
            <a:off x="759288" y="2952214"/>
            <a:ext cx="588623" cy="307777"/>
          </a:xfrm>
          <a:prstGeom prst="rect">
            <a:avLst/>
          </a:prstGeom>
          <a:noFill/>
        </p:spPr>
        <p:txBody>
          <a:bodyPr wrap="none" rtlCol="0">
            <a:spAutoFit/>
          </a:bodyPr>
          <a:lstStyle/>
          <a:p>
            <a:r>
              <a:rPr lang="en-US" sz="1400" dirty="0" smtClean="0"/>
              <a:t>2,000</a:t>
            </a:r>
            <a:endParaRPr lang="en-US" sz="1400" dirty="0"/>
          </a:p>
        </p:txBody>
      </p:sp>
      <p:sp>
        <p:nvSpPr>
          <p:cNvPr id="57" name="Textfeld 56"/>
          <p:cNvSpPr txBox="1"/>
          <p:nvPr/>
        </p:nvSpPr>
        <p:spPr>
          <a:xfrm>
            <a:off x="756636" y="3366926"/>
            <a:ext cx="588623" cy="307777"/>
          </a:xfrm>
          <a:prstGeom prst="rect">
            <a:avLst/>
          </a:prstGeom>
          <a:noFill/>
        </p:spPr>
        <p:txBody>
          <a:bodyPr wrap="none" rtlCol="0">
            <a:spAutoFit/>
          </a:bodyPr>
          <a:lstStyle/>
          <a:p>
            <a:r>
              <a:rPr lang="en-US" sz="1400" dirty="0" smtClean="0"/>
              <a:t>2,000</a:t>
            </a:r>
            <a:endParaRPr lang="en-US" sz="1400" dirty="0"/>
          </a:p>
        </p:txBody>
      </p:sp>
      <p:sp>
        <p:nvSpPr>
          <p:cNvPr id="58" name="Textfeld 57"/>
          <p:cNvSpPr txBox="1"/>
          <p:nvPr/>
        </p:nvSpPr>
        <p:spPr>
          <a:xfrm>
            <a:off x="756636" y="3778780"/>
            <a:ext cx="588623" cy="307777"/>
          </a:xfrm>
          <a:prstGeom prst="rect">
            <a:avLst/>
          </a:prstGeom>
          <a:noFill/>
        </p:spPr>
        <p:txBody>
          <a:bodyPr wrap="none" rtlCol="0">
            <a:spAutoFit/>
          </a:bodyPr>
          <a:lstStyle/>
          <a:p>
            <a:r>
              <a:rPr lang="en-US" sz="1400" dirty="0" smtClean="0"/>
              <a:t>3,000</a:t>
            </a:r>
            <a:endParaRPr lang="en-US" sz="1400" dirty="0"/>
          </a:p>
        </p:txBody>
      </p:sp>
      <p:sp>
        <p:nvSpPr>
          <p:cNvPr id="59" name="Textfeld 58"/>
          <p:cNvSpPr txBox="1"/>
          <p:nvPr/>
        </p:nvSpPr>
        <p:spPr>
          <a:xfrm>
            <a:off x="760194" y="4195722"/>
            <a:ext cx="588623" cy="307777"/>
          </a:xfrm>
          <a:prstGeom prst="rect">
            <a:avLst/>
          </a:prstGeom>
          <a:noFill/>
        </p:spPr>
        <p:txBody>
          <a:bodyPr wrap="none" rtlCol="0">
            <a:spAutoFit/>
          </a:bodyPr>
          <a:lstStyle/>
          <a:p>
            <a:r>
              <a:rPr lang="en-US" sz="1400" dirty="0" smtClean="0"/>
              <a:t>3,000</a:t>
            </a:r>
            <a:endParaRPr lang="en-US" sz="1400" dirty="0"/>
          </a:p>
        </p:txBody>
      </p:sp>
      <p:sp>
        <p:nvSpPr>
          <p:cNvPr id="60" name="Textfeld 59"/>
          <p:cNvSpPr txBox="1"/>
          <p:nvPr/>
        </p:nvSpPr>
        <p:spPr>
          <a:xfrm>
            <a:off x="760194" y="4611071"/>
            <a:ext cx="588623" cy="307777"/>
          </a:xfrm>
          <a:prstGeom prst="rect">
            <a:avLst/>
          </a:prstGeom>
          <a:noFill/>
        </p:spPr>
        <p:txBody>
          <a:bodyPr wrap="none" rtlCol="0">
            <a:spAutoFit/>
          </a:bodyPr>
          <a:lstStyle/>
          <a:p>
            <a:r>
              <a:rPr lang="en-US" sz="1400" dirty="0" smtClean="0"/>
              <a:t>4,000</a:t>
            </a:r>
            <a:endParaRPr lang="en-US" sz="1400" dirty="0"/>
          </a:p>
        </p:txBody>
      </p:sp>
      <p:sp>
        <p:nvSpPr>
          <p:cNvPr id="61" name="Textfeld 60"/>
          <p:cNvSpPr txBox="1"/>
          <p:nvPr/>
        </p:nvSpPr>
        <p:spPr>
          <a:xfrm>
            <a:off x="765780" y="4989160"/>
            <a:ext cx="588623" cy="307777"/>
          </a:xfrm>
          <a:prstGeom prst="rect">
            <a:avLst/>
          </a:prstGeom>
          <a:noFill/>
        </p:spPr>
        <p:txBody>
          <a:bodyPr wrap="none" rtlCol="0">
            <a:spAutoFit/>
          </a:bodyPr>
          <a:lstStyle/>
          <a:p>
            <a:r>
              <a:rPr lang="en-US" sz="1400" dirty="0" smtClean="0"/>
              <a:t>4,000</a:t>
            </a:r>
            <a:endParaRPr lang="en-US" sz="1400" dirty="0"/>
          </a:p>
        </p:txBody>
      </p:sp>
      <p:sp>
        <p:nvSpPr>
          <p:cNvPr id="62" name="Textfeld 61"/>
          <p:cNvSpPr txBox="1"/>
          <p:nvPr/>
        </p:nvSpPr>
        <p:spPr>
          <a:xfrm>
            <a:off x="774924" y="5391962"/>
            <a:ext cx="588623" cy="307777"/>
          </a:xfrm>
          <a:prstGeom prst="rect">
            <a:avLst/>
          </a:prstGeom>
          <a:noFill/>
        </p:spPr>
        <p:txBody>
          <a:bodyPr wrap="none" rtlCol="0">
            <a:spAutoFit/>
          </a:bodyPr>
          <a:lstStyle/>
          <a:p>
            <a:r>
              <a:rPr lang="en-US" sz="1400" dirty="0" smtClean="0"/>
              <a:t>5,000</a:t>
            </a:r>
            <a:endParaRPr lang="en-US" sz="1400" dirty="0"/>
          </a:p>
        </p:txBody>
      </p:sp>
      <p:sp>
        <p:nvSpPr>
          <p:cNvPr id="63" name="Textfeld 62"/>
          <p:cNvSpPr txBox="1"/>
          <p:nvPr/>
        </p:nvSpPr>
        <p:spPr>
          <a:xfrm>
            <a:off x="759288" y="5792962"/>
            <a:ext cx="588623" cy="307777"/>
          </a:xfrm>
          <a:prstGeom prst="rect">
            <a:avLst/>
          </a:prstGeom>
          <a:noFill/>
        </p:spPr>
        <p:txBody>
          <a:bodyPr wrap="none" rtlCol="0">
            <a:spAutoFit/>
          </a:bodyPr>
          <a:lstStyle/>
          <a:p>
            <a:r>
              <a:rPr lang="en-US" sz="1400" dirty="0" smtClean="0"/>
              <a:t>6,000</a:t>
            </a:r>
            <a:endParaRPr lang="en-US" sz="1400" dirty="0"/>
          </a:p>
        </p:txBody>
      </p:sp>
      <p:sp>
        <p:nvSpPr>
          <p:cNvPr id="64" name="Textfeld 63"/>
          <p:cNvSpPr txBox="1"/>
          <p:nvPr/>
        </p:nvSpPr>
        <p:spPr>
          <a:xfrm>
            <a:off x="760616" y="6209496"/>
            <a:ext cx="588623" cy="307777"/>
          </a:xfrm>
          <a:prstGeom prst="rect">
            <a:avLst/>
          </a:prstGeom>
          <a:noFill/>
        </p:spPr>
        <p:txBody>
          <a:bodyPr wrap="none" rtlCol="0">
            <a:spAutoFit/>
          </a:bodyPr>
          <a:lstStyle/>
          <a:p>
            <a:r>
              <a:rPr lang="en-US" sz="1400" dirty="0" smtClean="0"/>
              <a:t>6,000</a:t>
            </a:r>
            <a:endParaRPr lang="en-US" sz="1400" dirty="0"/>
          </a:p>
        </p:txBody>
      </p:sp>
      <p:sp>
        <p:nvSpPr>
          <p:cNvPr id="65" name="Ellipse 64"/>
          <p:cNvSpPr/>
          <p:nvPr/>
        </p:nvSpPr>
        <p:spPr>
          <a:xfrm>
            <a:off x="323528" y="5296660"/>
            <a:ext cx="4824536" cy="505447"/>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feld 2"/>
          <p:cNvSpPr txBox="1"/>
          <p:nvPr/>
        </p:nvSpPr>
        <p:spPr>
          <a:xfrm>
            <a:off x="4086769" y="1925679"/>
            <a:ext cx="627095" cy="307777"/>
          </a:xfrm>
          <a:prstGeom prst="rect">
            <a:avLst/>
          </a:prstGeom>
          <a:noFill/>
        </p:spPr>
        <p:txBody>
          <a:bodyPr wrap="none" rtlCol="0">
            <a:spAutoFit/>
          </a:bodyPr>
          <a:lstStyle/>
          <a:p>
            <a:r>
              <a:rPr lang="de-DE" sz="1400" dirty="0" err="1" smtClean="0"/>
              <a:t>Rows</a:t>
            </a:r>
            <a:endParaRPr lang="de-DE" sz="1400" dirty="0"/>
          </a:p>
        </p:txBody>
      </p:sp>
      <p:sp>
        <p:nvSpPr>
          <p:cNvPr id="66" name="Textfeld 65"/>
          <p:cNvSpPr txBox="1"/>
          <p:nvPr/>
        </p:nvSpPr>
        <p:spPr>
          <a:xfrm>
            <a:off x="1431742" y="1925679"/>
            <a:ext cx="627095" cy="307777"/>
          </a:xfrm>
          <a:prstGeom prst="rect">
            <a:avLst/>
          </a:prstGeom>
          <a:noFill/>
        </p:spPr>
        <p:txBody>
          <a:bodyPr wrap="none" rtlCol="0">
            <a:spAutoFit/>
          </a:bodyPr>
          <a:lstStyle/>
          <a:p>
            <a:r>
              <a:rPr lang="de-DE" sz="1400" dirty="0" err="1" smtClean="0"/>
              <a:t>Rows</a:t>
            </a:r>
            <a:endParaRPr lang="de-DE" sz="1400" dirty="0"/>
          </a:p>
        </p:txBody>
      </p:sp>
      <p:sp>
        <p:nvSpPr>
          <p:cNvPr id="67" name="Textfeld 66"/>
          <p:cNvSpPr txBox="1"/>
          <p:nvPr/>
        </p:nvSpPr>
        <p:spPr>
          <a:xfrm>
            <a:off x="589369" y="1925679"/>
            <a:ext cx="928459" cy="307777"/>
          </a:xfrm>
          <a:prstGeom prst="rect">
            <a:avLst/>
          </a:prstGeom>
          <a:noFill/>
        </p:spPr>
        <p:txBody>
          <a:bodyPr wrap="none" rtlCol="0">
            <a:spAutoFit/>
          </a:bodyPr>
          <a:lstStyle/>
          <a:p>
            <a:r>
              <a:rPr lang="de-DE" sz="1400" dirty="0" err="1" smtClean="0"/>
              <a:t>Endpoint</a:t>
            </a:r>
            <a:endParaRPr lang="de-DE" sz="1400" dirty="0"/>
          </a:p>
        </p:txBody>
      </p:sp>
    </p:spTree>
    <p:extLst>
      <p:ext uri="{BB962C8B-B14F-4D97-AF65-F5344CB8AC3E}">
        <p14:creationId xmlns:p14="http://schemas.microsoft.com/office/powerpoint/2010/main" val="288764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HEIGHT BALANCED HISTOGRAMS</a:t>
            </a:r>
            <a:endParaRPr lang="de-DE" dirty="0"/>
          </a:p>
        </p:txBody>
      </p:sp>
      <p:sp>
        <p:nvSpPr>
          <p:cNvPr id="3" name="Rechteck 2"/>
          <p:cNvSpPr/>
          <p:nvPr/>
        </p:nvSpPr>
        <p:spPr>
          <a:xfrm>
            <a:off x="598008" y="1473376"/>
            <a:ext cx="72221" cy="4392488"/>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hteck 65"/>
          <p:cNvSpPr/>
          <p:nvPr/>
        </p:nvSpPr>
        <p:spPr>
          <a:xfrm>
            <a:off x="670229" y="1473376"/>
            <a:ext cx="72221" cy="4392488"/>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Gerade Verbindung mit Pfeil 4"/>
          <p:cNvCxnSpPr/>
          <p:nvPr/>
        </p:nvCxnSpPr>
        <p:spPr>
          <a:xfrm>
            <a:off x="395536" y="5949280"/>
            <a:ext cx="828092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452480" y="6034779"/>
            <a:ext cx="530915" cy="276999"/>
          </a:xfrm>
          <a:prstGeom prst="rect">
            <a:avLst/>
          </a:prstGeom>
          <a:noFill/>
        </p:spPr>
        <p:txBody>
          <a:bodyPr wrap="none" rtlCol="0">
            <a:spAutoFit/>
          </a:bodyPr>
          <a:lstStyle/>
          <a:p>
            <a:r>
              <a:rPr lang="de-DE" sz="1200" dirty="0" smtClean="0"/>
              <a:t>1,000</a:t>
            </a:r>
            <a:endParaRPr lang="de-DE" sz="1200" dirty="0"/>
          </a:p>
        </p:txBody>
      </p:sp>
      <p:sp>
        <p:nvSpPr>
          <p:cNvPr id="42" name="Textfeld 41"/>
          <p:cNvSpPr txBox="1"/>
          <p:nvPr/>
        </p:nvSpPr>
        <p:spPr>
          <a:xfrm>
            <a:off x="452480" y="6311778"/>
            <a:ext cx="684803" cy="276999"/>
          </a:xfrm>
          <a:prstGeom prst="rect">
            <a:avLst/>
          </a:prstGeom>
          <a:noFill/>
        </p:spPr>
        <p:txBody>
          <a:bodyPr wrap="none" rtlCol="0">
            <a:spAutoFit/>
          </a:bodyPr>
          <a:lstStyle/>
          <a:p>
            <a:r>
              <a:rPr lang="de-DE" sz="1200" dirty="0" smtClean="0"/>
              <a:t>100,000</a:t>
            </a:r>
            <a:endParaRPr lang="de-DE" sz="1200" dirty="0"/>
          </a:p>
        </p:txBody>
      </p:sp>
      <p:cxnSp>
        <p:nvCxnSpPr>
          <p:cNvPr id="11" name="Gerade Verbindung mit Pfeil 10"/>
          <p:cNvCxnSpPr/>
          <p:nvPr/>
        </p:nvCxnSpPr>
        <p:spPr>
          <a:xfrm flipV="1">
            <a:off x="600902" y="5870282"/>
            <a:ext cx="1" cy="245266"/>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flipH="1" flipV="1">
            <a:off x="742450" y="5865864"/>
            <a:ext cx="1327" cy="525909"/>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p:nvPr/>
        </p:nvCxnSpPr>
        <p:spPr>
          <a:xfrm flipV="1">
            <a:off x="470064" y="1354636"/>
            <a:ext cx="0" cy="476091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Rechteck 58"/>
          <p:cNvSpPr/>
          <p:nvPr/>
        </p:nvSpPr>
        <p:spPr>
          <a:xfrm>
            <a:off x="608331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hteck 59"/>
          <p:cNvSpPr/>
          <p:nvPr/>
        </p:nvSpPr>
        <p:spPr>
          <a:xfrm>
            <a:off x="616349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hteck 60"/>
          <p:cNvSpPr/>
          <p:nvPr/>
        </p:nvSpPr>
        <p:spPr>
          <a:xfrm>
            <a:off x="624367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hteck 61"/>
          <p:cNvSpPr/>
          <p:nvPr/>
        </p:nvSpPr>
        <p:spPr>
          <a:xfrm>
            <a:off x="632385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hteck 62"/>
          <p:cNvSpPr/>
          <p:nvPr/>
        </p:nvSpPr>
        <p:spPr>
          <a:xfrm>
            <a:off x="640403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hteck 63"/>
          <p:cNvSpPr/>
          <p:nvPr/>
        </p:nvSpPr>
        <p:spPr>
          <a:xfrm>
            <a:off x="648421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hteck 64"/>
          <p:cNvSpPr/>
          <p:nvPr/>
        </p:nvSpPr>
        <p:spPr>
          <a:xfrm>
            <a:off x="656438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hteck 96"/>
          <p:cNvSpPr/>
          <p:nvPr/>
        </p:nvSpPr>
        <p:spPr>
          <a:xfrm>
            <a:off x="664456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hteck 97"/>
          <p:cNvSpPr/>
          <p:nvPr/>
        </p:nvSpPr>
        <p:spPr>
          <a:xfrm>
            <a:off x="672393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hteck 98"/>
          <p:cNvSpPr/>
          <p:nvPr/>
        </p:nvSpPr>
        <p:spPr>
          <a:xfrm>
            <a:off x="680411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hteck 99"/>
          <p:cNvSpPr/>
          <p:nvPr/>
        </p:nvSpPr>
        <p:spPr>
          <a:xfrm>
            <a:off x="688429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hteck 100"/>
          <p:cNvSpPr/>
          <p:nvPr/>
        </p:nvSpPr>
        <p:spPr>
          <a:xfrm>
            <a:off x="696447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hteck 101"/>
          <p:cNvSpPr/>
          <p:nvPr/>
        </p:nvSpPr>
        <p:spPr>
          <a:xfrm>
            <a:off x="704465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hteck 102"/>
          <p:cNvSpPr/>
          <p:nvPr/>
        </p:nvSpPr>
        <p:spPr>
          <a:xfrm>
            <a:off x="712483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hteck 103"/>
          <p:cNvSpPr/>
          <p:nvPr/>
        </p:nvSpPr>
        <p:spPr>
          <a:xfrm>
            <a:off x="720501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hteck 104"/>
          <p:cNvSpPr/>
          <p:nvPr/>
        </p:nvSpPr>
        <p:spPr>
          <a:xfrm>
            <a:off x="728519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hteck 105"/>
          <p:cNvSpPr/>
          <p:nvPr/>
        </p:nvSpPr>
        <p:spPr>
          <a:xfrm>
            <a:off x="734912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hteck 106"/>
          <p:cNvSpPr/>
          <p:nvPr/>
        </p:nvSpPr>
        <p:spPr>
          <a:xfrm>
            <a:off x="742930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hteck 107"/>
          <p:cNvSpPr/>
          <p:nvPr/>
        </p:nvSpPr>
        <p:spPr>
          <a:xfrm>
            <a:off x="750948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hteck 108"/>
          <p:cNvSpPr/>
          <p:nvPr/>
        </p:nvSpPr>
        <p:spPr>
          <a:xfrm>
            <a:off x="758966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hteck 109"/>
          <p:cNvSpPr/>
          <p:nvPr/>
        </p:nvSpPr>
        <p:spPr>
          <a:xfrm>
            <a:off x="766984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hteck 110"/>
          <p:cNvSpPr/>
          <p:nvPr/>
        </p:nvSpPr>
        <p:spPr>
          <a:xfrm>
            <a:off x="775002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hteck 111"/>
          <p:cNvSpPr/>
          <p:nvPr/>
        </p:nvSpPr>
        <p:spPr>
          <a:xfrm>
            <a:off x="783020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hteck 112"/>
          <p:cNvSpPr/>
          <p:nvPr/>
        </p:nvSpPr>
        <p:spPr>
          <a:xfrm>
            <a:off x="791038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hteck 113"/>
          <p:cNvSpPr/>
          <p:nvPr/>
        </p:nvSpPr>
        <p:spPr>
          <a:xfrm>
            <a:off x="798974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hteck 114"/>
          <p:cNvSpPr/>
          <p:nvPr/>
        </p:nvSpPr>
        <p:spPr>
          <a:xfrm>
            <a:off x="806992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hteck 115"/>
          <p:cNvSpPr/>
          <p:nvPr/>
        </p:nvSpPr>
        <p:spPr>
          <a:xfrm>
            <a:off x="815010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hteck 116"/>
          <p:cNvSpPr/>
          <p:nvPr/>
        </p:nvSpPr>
        <p:spPr>
          <a:xfrm>
            <a:off x="823028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hteck 117"/>
          <p:cNvSpPr/>
          <p:nvPr/>
        </p:nvSpPr>
        <p:spPr>
          <a:xfrm>
            <a:off x="831046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hteck 118"/>
          <p:cNvSpPr/>
          <p:nvPr/>
        </p:nvSpPr>
        <p:spPr>
          <a:xfrm>
            <a:off x="839064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hteck 119"/>
          <p:cNvSpPr/>
          <p:nvPr/>
        </p:nvSpPr>
        <p:spPr>
          <a:xfrm>
            <a:off x="847082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2" name="Gerade Verbindung mit Pfeil 121"/>
          <p:cNvCxnSpPr/>
          <p:nvPr/>
        </p:nvCxnSpPr>
        <p:spPr>
          <a:xfrm>
            <a:off x="743777" y="5857638"/>
            <a:ext cx="5400000" cy="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3" name="Textfeld 122"/>
          <p:cNvSpPr txBox="1"/>
          <p:nvPr/>
        </p:nvSpPr>
        <p:spPr>
          <a:xfrm>
            <a:off x="5934146" y="6025103"/>
            <a:ext cx="800219" cy="276999"/>
          </a:xfrm>
          <a:prstGeom prst="rect">
            <a:avLst/>
          </a:prstGeom>
          <a:noFill/>
        </p:spPr>
        <p:txBody>
          <a:bodyPr wrap="none" rtlCol="0">
            <a:spAutoFit/>
          </a:bodyPr>
          <a:lstStyle/>
          <a:p>
            <a:r>
              <a:rPr lang="de-DE" sz="1200" dirty="0" smtClean="0"/>
              <a:t>7,000,000</a:t>
            </a:r>
            <a:endParaRPr lang="de-DE" sz="1200" dirty="0"/>
          </a:p>
        </p:txBody>
      </p:sp>
      <p:cxnSp>
        <p:nvCxnSpPr>
          <p:cNvPr id="124" name="Gerade Verbindung mit Pfeil 123"/>
          <p:cNvCxnSpPr/>
          <p:nvPr/>
        </p:nvCxnSpPr>
        <p:spPr>
          <a:xfrm flipV="1">
            <a:off x="6082568" y="5860606"/>
            <a:ext cx="1" cy="245266"/>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25" name="Textfeld 124"/>
          <p:cNvSpPr txBox="1"/>
          <p:nvPr/>
        </p:nvSpPr>
        <p:spPr>
          <a:xfrm>
            <a:off x="8257317" y="6306520"/>
            <a:ext cx="877163" cy="276999"/>
          </a:xfrm>
          <a:prstGeom prst="rect">
            <a:avLst/>
          </a:prstGeom>
          <a:noFill/>
        </p:spPr>
        <p:txBody>
          <a:bodyPr wrap="none" rtlCol="0">
            <a:spAutoFit/>
          </a:bodyPr>
          <a:lstStyle/>
          <a:p>
            <a:r>
              <a:rPr lang="de-DE" sz="1200" dirty="0" smtClean="0"/>
              <a:t>10,000,000</a:t>
            </a:r>
            <a:endParaRPr lang="de-DE" sz="1200" dirty="0"/>
          </a:p>
        </p:txBody>
      </p:sp>
      <p:cxnSp>
        <p:nvCxnSpPr>
          <p:cNvPr id="126" name="Gerade Verbindung mit Pfeil 125"/>
          <p:cNvCxnSpPr/>
          <p:nvPr/>
        </p:nvCxnSpPr>
        <p:spPr>
          <a:xfrm flipH="1" flipV="1">
            <a:off x="8547287" y="5860606"/>
            <a:ext cx="1327" cy="525909"/>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1313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ABOUT ME</a:t>
            </a:r>
            <a:endParaRPr lang="de-DE" dirty="0"/>
          </a:p>
        </p:txBody>
      </p:sp>
      <p:sp>
        <p:nvSpPr>
          <p:cNvPr id="3" name="Inhaltsplatzhalter 2"/>
          <p:cNvSpPr>
            <a:spLocks noGrp="1"/>
          </p:cNvSpPr>
          <p:nvPr>
            <p:ph idx="1"/>
          </p:nvPr>
        </p:nvSpPr>
        <p:spPr/>
        <p:txBody>
          <a:bodyPr>
            <a:noAutofit/>
          </a:bodyPr>
          <a:lstStyle/>
          <a:p>
            <a:pPr>
              <a:lnSpc>
                <a:spcPct val="120000"/>
              </a:lnSpc>
            </a:pPr>
            <a:r>
              <a:rPr lang="en-US" dirty="0" smtClean="0"/>
              <a:t>Independent consultant</a:t>
            </a:r>
          </a:p>
          <a:p>
            <a:pPr lvl="1">
              <a:lnSpc>
                <a:spcPct val="120000"/>
              </a:lnSpc>
            </a:pPr>
            <a:r>
              <a:rPr lang="en-US" dirty="0" smtClean="0"/>
              <a:t>Available for consulting</a:t>
            </a:r>
          </a:p>
          <a:p>
            <a:pPr lvl="1">
              <a:lnSpc>
                <a:spcPct val="120000"/>
              </a:lnSpc>
            </a:pPr>
            <a:r>
              <a:rPr lang="en-US" dirty="0" smtClean="0"/>
              <a:t>In-house workshops</a:t>
            </a:r>
          </a:p>
          <a:p>
            <a:pPr lvl="2">
              <a:lnSpc>
                <a:spcPct val="120000"/>
              </a:lnSpc>
            </a:pPr>
            <a:r>
              <a:rPr lang="en-US" dirty="0" smtClean="0"/>
              <a:t>Cost-Based Optimizer</a:t>
            </a:r>
          </a:p>
          <a:p>
            <a:pPr lvl="2">
              <a:lnSpc>
                <a:spcPct val="120000"/>
              </a:lnSpc>
            </a:pPr>
            <a:r>
              <a:rPr lang="en-US" dirty="0" smtClean="0"/>
              <a:t>Performance By Design</a:t>
            </a:r>
          </a:p>
          <a:p>
            <a:pPr lvl="1">
              <a:lnSpc>
                <a:spcPct val="120000"/>
              </a:lnSpc>
            </a:pPr>
            <a:r>
              <a:rPr lang="en-US" dirty="0" smtClean="0"/>
              <a:t>Performance Troubleshooting</a:t>
            </a:r>
          </a:p>
          <a:p>
            <a:r>
              <a:rPr lang="en-US" dirty="0" smtClean="0"/>
              <a:t>Oracle ACE Director</a:t>
            </a:r>
            <a:br>
              <a:rPr lang="en-US" dirty="0" smtClean="0"/>
            </a:br>
            <a:endParaRPr lang="en-US" dirty="0" smtClean="0"/>
          </a:p>
          <a:p>
            <a:r>
              <a:rPr lang="en-US" dirty="0" smtClean="0"/>
              <a:t>Member of </a:t>
            </a:r>
            <a:r>
              <a:rPr lang="en-US" dirty="0" err="1" smtClean="0"/>
              <a:t>OakTable</a:t>
            </a:r>
            <a:r>
              <a:rPr lang="en-US" dirty="0" smtClean="0"/>
              <a:t> Network</a:t>
            </a:r>
            <a:endParaRPr lang="en-US" dirty="0"/>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60232" y="5445223"/>
            <a:ext cx="2160240" cy="1182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5" descr="Expert Oracle Practices - OakTable Amazon.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83019" y="1196751"/>
            <a:ext cx="2114666" cy="278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randolf\Oracle\ACE Program\O_ACEDirectorLogo_clr.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0231" y="4435474"/>
            <a:ext cx="2137453" cy="801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51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1000"/>
                                        <p:tgtEl>
                                          <p:spTgt spid="1026"/>
                                        </p:tgtEl>
                                      </p:cBhvr>
                                    </p:animEffec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childTnLst>
                                </p:cTn>
                              </p:par>
                              <p:par>
                                <p:cTn id="20" presetID="1" presetClass="entr" presetSubtype="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HEIGHT BALANCED HISTOGRAMS</a:t>
            </a:r>
            <a:endParaRPr lang="de-DE" dirty="0"/>
          </a:p>
        </p:txBody>
      </p:sp>
      <p:cxnSp>
        <p:nvCxnSpPr>
          <p:cNvPr id="5" name="Gerade Verbindung mit Pfeil 4"/>
          <p:cNvCxnSpPr/>
          <p:nvPr/>
        </p:nvCxnSpPr>
        <p:spPr>
          <a:xfrm>
            <a:off x="395536" y="5949280"/>
            <a:ext cx="8280920" cy="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452480" y="6034779"/>
            <a:ext cx="530915" cy="276999"/>
          </a:xfrm>
          <a:prstGeom prst="rect">
            <a:avLst/>
          </a:prstGeom>
          <a:noFill/>
        </p:spPr>
        <p:txBody>
          <a:bodyPr wrap="none" rtlCol="0">
            <a:spAutoFit/>
          </a:bodyPr>
          <a:lstStyle/>
          <a:p>
            <a:r>
              <a:rPr lang="de-DE" sz="1200" dirty="0" smtClean="0"/>
              <a:t>1,000</a:t>
            </a:r>
            <a:endParaRPr lang="de-DE" sz="1200" dirty="0"/>
          </a:p>
        </p:txBody>
      </p:sp>
      <p:sp>
        <p:nvSpPr>
          <p:cNvPr id="42" name="Textfeld 41"/>
          <p:cNvSpPr txBox="1"/>
          <p:nvPr/>
        </p:nvSpPr>
        <p:spPr>
          <a:xfrm>
            <a:off x="452480" y="6311778"/>
            <a:ext cx="684803" cy="276999"/>
          </a:xfrm>
          <a:prstGeom prst="rect">
            <a:avLst/>
          </a:prstGeom>
          <a:noFill/>
        </p:spPr>
        <p:txBody>
          <a:bodyPr wrap="none" rtlCol="0">
            <a:spAutoFit/>
          </a:bodyPr>
          <a:lstStyle/>
          <a:p>
            <a:r>
              <a:rPr lang="de-DE" sz="1200" dirty="0" smtClean="0"/>
              <a:t>100,000</a:t>
            </a:r>
            <a:endParaRPr lang="de-DE" sz="1200" dirty="0"/>
          </a:p>
        </p:txBody>
      </p:sp>
      <p:cxnSp>
        <p:nvCxnSpPr>
          <p:cNvPr id="11" name="Gerade Verbindung mit Pfeil 10"/>
          <p:cNvCxnSpPr/>
          <p:nvPr/>
        </p:nvCxnSpPr>
        <p:spPr>
          <a:xfrm flipV="1">
            <a:off x="600902" y="5870282"/>
            <a:ext cx="1" cy="245266"/>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flipH="1" flipV="1">
            <a:off x="742450" y="5865864"/>
            <a:ext cx="1327" cy="525909"/>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p:nvPr/>
        </p:nvCxnSpPr>
        <p:spPr>
          <a:xfrm flipV="1">
            <a:off x="470064" y="1354636"/>
            <a:ext cx="0" cy="476091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9" name="Rechteck 58"/>
          <p:cNvSpPr/>
          <p:nvPr/>
        </p:nvSpPr>
        <p:spPr>
          <a:xfrm>
            <a:off x="608331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hteck 59"/>
          <p:cNvSpPr/>
          <p:nvPr/>
        </p:nvSpPr>
        <p:spPr>
          <a:xfrm>
            <a:off x="616349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hteck 60"/>
          <p:cNvSpPr/>
          <p:nvPr/>
        </p:nvSpPr>
        <p:spPr>
          <a:xfrm>
            <a:off x="624367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hteck 61"/>
          <p:cNvSpPr/>
          <p:nvPr/>
        </p:nvSpPr>
        <p:spPr>
          <a:xfrm>
            <a:off x="632385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hteck 62"/>
          <p:cNvSpPr/>
          <p:nvPr/>
        </p:nvSpPr>
        <p:spPr>
          <a:xfrm>
            <a:off x="640403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hteck 63"/>
          <p:cNvSpPr/>
          <p:nvPr/>
        </p:nvSpPr>
        <p:spPr>
          <a:xfrm>
            <a:off x="648421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hteck 64"/>
          <p:cNvSpPr/>
          <p:nvPr/>
        </p:nvSpPr>
        <p:spPr>
          <a:xfrm>
            <a:off x="656438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hteck 96"/>
          <p:cNvSpPr/>
          <p:nvPr/>
        </p:nvSpPr>
        <p:spPr>
          <a:xfrm>
            <a:off x="664456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hteck 97"/>
          <p:cNvSpPr/>
          <p:nvPr/>
        </p:nvSpPr>
        <p:spPr>
          <a:xfrm>
            <a:off x="672393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hteck 98"/>
          <p:cNvSpPr/>
          <p:nvPr/>
        </p:nvSpPr>
        <p:spPr>
          <a:xfrm>
            <a:off x="680411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hteck 99"/>
          <p:cNvSpPr/>
          <p:nvPr/>
        </p:nvSpPr>
        <p:spPr>
          <a:xfrm>
            <a:off x="688429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hteck 100"/>
          <p:cNvSpPr/>
          <p:nvPr/>
        </p:nvSpPr>
        <p:spPr>
          <a:xfrm>
            <a:off x="696447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hteck 101"/>
          <p:cNvSpPr/>
          <p:nvPr/>
        </p:nvSpPr>
        <p:spPr>
          <a:xfrm>
            <a:off x="704465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hteck 102"/>
          <p:cNvSpPr/>
          <p:nvPr/>
        </p:nvSpPr>
        <p:spPr>
          <a:xfrm>
            <a:off x="712483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hteck 103"/>
          <p:cNvSpPr/>
          <p:nvPr/>
        </p:nvSpPr>
        <p:spPr>
          <a:xfrm>
            <a:off x="720501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hteck 104"/>
          <p:cNvSpPr/>
          <p:nvPr/>
        </p:nvSpPr>
        <p:spPr>
          <a:xfrm>
            <a:off x="728519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hteck 105"/>
          <p:cNvSpPr/>
          <p:nvPr/>
        </p:nvSpPr>
        <p:spPr>
          <a:xfrm>
            <a:off x="734912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hteck 106"/>
          <p:cNvSpPr/>
          <p:nvPr/>
        </p:nvSpPr>
        <p:spPr>
          <a:xfrm>
            <a:off x="742930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hteck 107"/>
          <p:cNvSpPr/>
          <p:nvPr/>
        </p:nvSpPr>
        <p:spPr>
          <a:xfrm>
            <a:off x="750948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hteck 108"/>
          <p:cNvSpPr/>
          <p:nvPr/>
        </p:nvSpPr>
        <p:spPr>
          <a:xfrm>
            <a:off x="758966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hteck 109"/>
          <p:cNvSpPr/>
          <p:nvPr/>
        </p:nvSpPr>
        <p:spPr>
          <a:xfrm>
            <a:off x="766984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hteck 110"/>
          <p:cNvSpPr/>
          <p:nvPr/>
        </p:nvSpPr>
        <p:spPr>
          <a:xfrm>
            <a:off x="775002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hteck 111"/>
          <p:cNvSpPr/>
          <p:nvPr/>
        </p:nvSpPr>
        <p:spPr>
          <a:xfrm>
            <a:off x="783020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hteck 112"/>
          <p:cNvSpPr/>
          <p:nvPr/>
        </p:nvSpPr>
        <p:spPr>
          <a:xfrm>
            <a:off x="791038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hteck 113"/>
          <p:cNvSpPr/>
          <p:nvPr/>
        </p:nvSpPr>
        <p:spPr>
          <a:xfrm>
            <a:off x="798974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hteck 114"/>
          <p:cNvSpPr/>
          <p:nvPr/>
        </p:nvSpPr>
        <p:spPr>
          <a:xfrm>
            <a:off x="806992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hteck 115"/>
          <p:cNvSpPr/>
          <p:nvPr/>
        </p:nvSpPr>
        <p:spPr>
          <a:xfrm>
            <a:off x="815010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hteck 116"/>
          <p:cNvSpPr/>
          <p:nvPr/>
        </p:nvSpPr>
        <p:spPr>
          <a:xfrm>
            <a:off x="823028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hteck 117"/>
          <p:cNvSpPr/>
          <p:nvPr/>
        </p:nvSpPr>
        <p:spPr>
          <a:xfrm>
            <a:off x="831046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hteck 118"/>
          <p:cNvSpPr/>
          <p:nvPr/>
        </p:nvSpPr>
        <p:spPr>
          <a:xfrm>
            <a:off x="839064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hteck 119"/>
          <p:cNvSpPr/>
          <p:nvPr/>
        </p:nvSpPr>
        <p:spPr>
          <a:xfrm>
            <a:off x="847082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feld 122"/>
          <p:cNvSpPr txBox="1"/>
          <p:nvPr/>
        </p:nvSpPr>
        <p:spPr>
          <a:xfrm>
            <a:off x="5934146" y="6025103"/>
            <a:ext cx="800219" cy="276999"/>
          </a:xfrm>
          <a:prstGeom prst="rect">
            <a:avLst/>
          </a:prstGeom>
          <a:noFill/>
        </p:spPr>
        <p:txBody>
          <a:bodyPr wrap="none" rtlCol="0">
            <a:spAutoFit/>
          </a:bodyPr>
          <a:lstStyle/>
          <a:p>
            <a:r>
              <a:rPr lang="de-DE" sz="1200" dirty="0" smtClean="0"/>
              <a:t>7,000,000</a:t>
            </a:r>
            <a:endParaRPr lang="de-DE" sz="1200" dirty="0"/>
          </a:p>
        </p:txBody>
      </p:sp>
      <p:cxnSp>
        <p:nvCxnSpPr>
          <p:cNvPr id="124" name="Gerade Verbindung mit Pfeil 123"/>
          <p:cNvCxnSpPr/>
          <p:nvPr/>
        </p:nvCxnSpPr>
        <p:spPr>
          <a:xfrm flipV="1">
            <a:off x="6082568" y="5860606"/>
            <a:ext cx="1" cy="245266"/>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125" name="Textfeld 124"/>
          <p:cNvSpPr txBox="1"/>
          <p:nvPr/>
        </p:nvSpPr>
        <p:spPr>
          <a:xfrm>
            <a:off x="8257317" y="6306520"/>
            <a:ext cx="877163" cy="276999"/>
          </a:xfrm>
          <a:prstGeom prst="rect">
            <a:avLst/>
          </a:prstGeom>
          <a:noFill/>
        </p:spPr>
        <p:txBody>
          <a:bodyPr wrap="none" rtlCol="0">
            <a:spAutoFit/>
          </a:bodyPr>
          <a:lstStyle/>
          <a:p>
            <a:r>
              <a:rPr lang="de-DE" sz="1200" dirty="0" smtClean="0"/>
              <a:t>10,000,000</a:t>
            </a:r>
            <a:endParaRPr lang="de-DE" sz="1200" dirty="0"/>
          </a:p>
        </p:txBody>
      </p:sp>
      <p:cxnSp>
        <p:nvCxnSpPr>
          <p:cNvPr id="126" name="Gerade Verbindung mit Pfeil 125"/>
          <p:cNvCxnSpPr/>
          <p:nvPr/>
        </p:nvCxnSpPr>
        <p:spPr>
          <a:xfrm flipH="1" flipV="1">
            <a:off x="8547287" y="5860606"/>
            <a:ext cx="1327" cy="525909"/>
          </a:xfrm>
          <a:prstGeom prst="straightConnector1">
            <a:avLst/>
          </a:prstGeom>
          <a:ln w="19050">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47" name="Rechteck 46"/>
          <p:cNvSpPr/>
          <p:nvPr/>
        </p:nvSpPr>
        <p:spPr>
          <a:xfrm>
            <a:off x="362176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hteck 47"/>
          <p:cNvSpPr/>
          <p:nvPr/>
        </p:nvSpPr>
        <p:spPr>
          <a:xfrm>
            <a:off x="370194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hteck 48"/>
          <p:cNvSpPr/>
          <p:nvPr/>
        </p:nvSpPr>
        <p:spPr>
          <a:xfrm>
            <a:off x="378212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hteck 49"/>
          <p:cNvSpPr/>
          <p:nvPr/>
        </p:nvSpPr>
        <p:spPr>
          <a:xfrm>
            <a:off x="386230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hteck 50"/>
          <p:cNvSpPr/>
          <p:nvPr/>
        </p:nvSpPr>
        <p:spPr>
          <a:xfrm>
            <a:off x="394248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hteck 51"/>
          <p:cNvSpPr/>
          <p:nvPr/>
        </p:nvSpPr>
        <p:spPr>
          <a:xfrm>
            <a:off x="402265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hteck 52"/>
          <p:cNvSpPr/>
          <p:nvPr/>
        </p:nvSpPr>
        <p:spPr>
          <a:xfrm>
            <a:off x="410283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hteck 54"/>
          <p:cNvSpPr/>
          <p:nvPr/>
        </p:nvSpPr>
        <p:spPr>
          <a:xfrm>
            <a:off x="418301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hteck 56"/>
          <p:cNvSpPr/>
          <p:nvPr/>
        </p:nvSpPr>
        <p:spPr>
          <a:xfrm>
            <a:off x="426238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hteck 57"/>
          <p:cNvSpPr/>
          <p:nvPr/>
        </p:nvSpPr>
        <p:spPr>
          <a:xfrm>
            <a:off x="434256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hteck 66"/>
          <p:cNvSpPr/>
          <p:nvPr/>
        </p:nvSpPr>
        <p:spPr>
          <a:xfrm>
            <a:off x="442274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hteck 67"/>
          <p:cNvSpPr/>
          <p:nvPr/>
        </p:nvSpPr>
        <p:spPr>
          <a:xfrm>
            <a:off x="450292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hteck 68"/>
          <p:cNvSpPr/>
          <p:nvPr/>
        </p:nvSpPr>
        <p:spPr>
          <a:xfrm>
            <a:off x="458310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hteck 69"/>
          <p:cNvSpPr/>
          <p:nvPr/>
        </p:nvSpPr>
        <p:spPr>
          <a:xfrm>
            <a:off x="466328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hteck 70"/>
          <p:cNvSpPr/>
          <p:nvPr/>
        </p:nvSpPr>
        <p:spPr>
          <a:xfrm>
            <a:off x="474346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hteck 71"/>
          <p:cNvSpPr/>
          <p:nvPr/>
        </p:nvSpPr>
        <p:spPr>
          <a:xfrm>
            <a:off x="482363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hteck 72"/>
          <p:cNvSpPr/>
          <p:nvPr/>
        </p:nvSpPr>
        <p:spPr>
          <a:xfrm>
            <a:off x="488757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hteck 73"/>
          <p:cNvSpPr/>
          <p:nvPr/>
        </p:nvSpPr>
        <p:spPr>
          <a:xfrm>
            <a:off x="496775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hteck 74"/>
          <p:cNvSpPr/>
          <p:nvPr/>
        </p:nvSpPr>
        <p:spPr>
          <a:xfrm>
            <a:off x="504793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hteck 75"/>
          <p:cNvSpPr/>
          <p:nvPr/>
        </p:nvSpPr>
        <p:spPr>
          <a:xfrm>
            <a:off x="512811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hteck 76"/>
          <p:cNvSpPr/>
          <p:nvPr/>
        </p:nvSpPr>
        <p:spPr>
          <a:xfrm>
            <a:off x="520829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hteck 77"/>
          <p:cNvSpPr/>
          <p:nvPr/>
        </p:nvSpPr>
        <p:spPr>
          <a:xfrm>
            <a:off x="528847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hteck 78"/>
          <p:cNvSpPr/>
          <p:nvPr/>
        </p:nvSpPr>
        <p:spPr>
          <a:xfrm>
            <a:off x="536865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hteck 79"/>
          <p:cNvSpPr/>
          <p:nvPr/>
        </p:nvSpPr>
        <p:spPr>
          <a:xfrm>
            <a:off x="544882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hteck 80"/>
          <p:cNvSpPr/>
          <p:nvPr/>
        </p:nvSpPr>
        <p:spPr>
          <a:xfrm>
            <a:off x="552819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hteck 81"/>
          <p:cNvSpPr/>
          <p:nvPr/>
        </p:nvSpPr>
        <p:spPr>
          <a:xfrm>
            <a:off x="560837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hteck 82"/>
          <p:cNvSpPr/>
          <p:nvPr/>
        </p:nvSpPr>
        <p:spPr>
          <a:xfrm>
            <a:off x="568855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hteck 83"/>
          <p:cNvSpPr/>
          <p:nvPr/>
        </p:nvSpPr>
        <p:spPr>
          <a:xfrm>
            <a:off x="576873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hteck 84"/>
          <p:cNvSpPr/>
          <p:nvPr/>
        </p:nvSpPr>
        <p:spPr>
          <a:xfrm>
            <a:off x="584891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hteck 85"/>
          <p:cNvSpPr/>
          <p:nvPr/>
        </p:nvSpPr>
        <p:spPr>
          <a:xfrm>
            <a:off x="592909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hteck 86"/>
          <p:cNvSpPr/>
          <p:nvPr/>
        </p:nvSpPr>
        <p:spPr>
          <a:xfrm>
            <a:off x="600927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hteck 87"/>
          <p:cNvSpPr/>
          <p:nvPr/>
        </p:nvSpPr>
        <p:spPr>
          <a:xfrm>
            <a:off x="116093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hteck 88"/>
          <p:cNvSpPr/>
          <p:nvPr/>
        </p:nvSpPr>
        <p:spPr>
          <a:xfrm>
            <a:off x="124111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hteck 89"/>
          <p:cNvSpPr/>
          <p:nvPr/>
        </p:nvSpPr>
        <p:spPr>
          <a:xfrm>
            <a:off x="132129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hteck 90"/>
          <p:cNvSpPr/>
          <p:nvPr/>
        </p:nvSpPr>
        <p:spPr>
          <a:xfrm>
            <a:off x="140147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hteck 91"/>
          <p:cNvSpPr/>
          <p:nvPr/>
        </p:nvSpPr>
        <p:spPr>
          <a:xfrm>
            <a:off x="148165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hteck 92"/>
          <p:cNvSpPr/>
          <p:nvPr/>
        </p:nvSpPr>
        <p:spPr>
          <a:xfrm>
            <a:off x="156183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hteck 93"/>
          <p:cNvSpPr/>
          <p:nvPr/>
        </p:nvSpPr>
        <p:spPr>
          <a:xfrm>
            <a:off x="164200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hteck 94"/>
          <p:cNvSpPr/>
          <p:nvPr/>
        </p:nvSpPr>
        <p:spPr>
          <a:xfrm>
            <a:off x="172218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hteck 95"/>
          <p:cNvSpPr/>
          <p:nvPr/>
        </p:nvSpPr>
        <p:spPr>
          <a:xfrm>
            <a:off x="180155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hteck 120"/>
          <p:cNvSpPr/>
          <p:nvPr/>
        </p:nvSpPr>
        <p:spPr>
          <a:xfrm>
            <a:off x="188173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hteck 126"/>
          <p:cNvSpPr/>
          <p:nvPr/>
        </p:nvSpPr>
        <p:spPr>
          <a:xfrm>
            <a:off x="196191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hteck 127"/>
          <p:cNvSpPr/>
          <p:nvPr/>
        </p:nvSpPr>
        <p:spPr>
          <a:xfrm>
            <a:off x="204209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hteck 128"/>
          <p:cNvSpPr/>
          <p:nvPr/>
        </p:nvSpPr>
        <p:spPr>
          <a:xfrm>
            <a:off x="212227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hteck 129"/>
          <p:cNvSpPr/>
          <p:nvPr/>
        </p:nvSpPr>
        <p:spPr>
          <a:xfrm>
            <a:off x="220245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hteck 130"/>
          <p:cNvSpPr/>
          <p:nvPr/>
        </p:nvSpPr>
        <p:spPr>
          <a:xfrm>
            <a:off x="228263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hteck 131"/>
          <p:cNvSpPr/>
          <p:nvPr/>
        </p:nvSpPr>
        <p:spPr>
          <a:xfrm>
            <a:off x="236281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hteck 132"/>
          <p:cNvSpPr/>
          <p:nvPr/>
        </p:nvSpPr>
        <p:spPr>
          <a:xfrm>
            <a:off x="242674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hteck 133"/>
          <p:cNvSpPr/>
          <p:nvPr/>
        </p:nvSpPr>
        <p:spPr>
          <a:xfrm>
            <a:off x="250692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hteck 134"/>
          <p:cNvSpPr/>
          <p:nvPr/>
        </p:nvSpPr>
        <p:spPr>
          <a:xfrm>
            <a:off x="258710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hteck 135"/>
          <p:cNvSpPr/>
          <p:nvPr/>
        </p:nvSpPr>
        <p:spPr>
          <a:xfrm>
            <a:off x="266728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hteck 136"/>
          <p:cNvSpPr/>
          <p:nvPr/>
        </p:nvSpPr>
        <p:spPr>
          <a:xfrm>
            <a:off x="274746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hteck 137"/>
          <p:cNvSpPr/>
          <p:nvPr/>
        </p:nvSpPr>
        <p:spPr>
          <a:xfrm>
            <a:off x="282764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hteck 138"/>
          <p:cNvSpPr/>
          <p:nvPr/>
        </p:nvSpPr>
        <p:spPr>
          <a:xfrm>
            <a:off x="2907821"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hteck 139"/>
          <p:cNvSpPr/>
          <p:nvPr/>
        </p:nvSpPr>
        <p:spPr>
          <a:xfrm>
            <a:off x="2988000"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hteck 140"/>
          <p:cNvSpPr/>
          <p:nvPr/>
        </p:nvSpPr>
        <p:spPr>
          <a:xfrm>
            <a:off x="3067369"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hteck 141"/>
          <p:cNvSpPr/>
          <p:nvPr/>
        </p:nvSpPr>
        <p:spPr>
          <a:xfrm>
            <a:off x="314754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hteck 142"/>
          <p:cNvSpPr/>
          <p:nvPr/>
        </p:nvSpPr>
        <p:spPr>
          <a:xfrm>
            <a:off x="322772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hteck 143"/>
          <p:cNvSpPr/>
          <p:nvPr/>
        </p:nvSpPr>
        <p:spPr>
          <a:xfrm>
            <a:off x="330790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hteck 144"/>
          <p:cNvSpPr/>
          <p:nvPr/>
        </p:nvSpPr>
        <p:spPr>
          <a:xfrm>
            <a:off x="338808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hteck 145"/>
          <p:cNvSpPr/>
          <p:nvPr/>
        </p:nvSpPr>
        <p:spPr>
          <a:xfrm>
            <a:off x="346826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hteck 146"/>
          <p:cNvSpPr/>
          <p:nvPr/>
        </p:nvSpPr>
        <p:spPr>
          <a:xfrm>
            <a:off x="354844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hteck 171"/>
          <p:cNvSpPr/>
          <p:nvPr/>
        </p:nvSpPr>
        <p:spPr>
          <a:xfrm>
            <a:off x="605818"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hteck 172"/>
          <p:cNvSpPr/>
          <p:nvPr/>
        </p:nvSpPr>
        <p:spPr>
          <a:xfrm>
            <a:off x="685997"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hteck 173"/>
          <p:cNvSpPr/>
          <p:nvPr/>
        </p:nvSpPr>
        <p:spPr>
          <a:xfrm>
            <a:off x="766176"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hteck 174"/>
          <p:cNvSpPr/>
          <p:nvPr/>
        </p:nvSpPr>
        <p:spPr>
          <a:xfrm>
            <a:off x="846355"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hteck 175"/>
          <p:cNvSpPr/>
          <p:nvPr/>
        </p:nvSpPr>
        <p:spPr>
          <a:xfrm>
            <a:off x="926534"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hteck 176"/>
          <p:cNvSpPr/>
          <p:nvPr/>
        </p:nvSpPr>
        <p:spPr>
          <a:xfrm>
            <a:off x="1006713"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hteck 177"/>
          <p:cNvSpPr/>
          <p:nvPr/>
        </p:nvSpPr>
        <p:spPr>
          <a:xfrm>
            <a:off x="1086892" y="5757864"/>
            <a:ext cx="72221" cy="1080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0568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SUMMARY</a:t>
            </a:r>
            <a:endParaRPr lang="de-DE" dirty="0"/>
          </a:p>
        </p:txBody>
      </p:sp>
      <p:sp>
        <p:nvSpPr>
          <p:cNvPr id="3" name="Inhaltsplatzhalter 2"/>
          <p:cNvSpPr>
            <a:spLocks noGrp="1"/>
          </p:cNvSpPr>
          <p:nvPr>
            <p:ph idx="1"/>
          </p:nvPr>
        </p:nvSpPr>
        <p:spPr/>
        <p:txBody>
          <a:bodyPr>
            <a:noAutofit/>
          </a:bodyPr>
          <a:lstStyle/>
          <a:p>
            <a:r>
              <a:rPr lang="en-US" dirty="0" smtClean="0"/>
              <a:t>Check the </a:t>
            </a:r>
            <a:r>
              <a:rPr lang="en-US" dirty="0">
                <a:ln>
                  <a:solidFill>
                    <a:srgbClr val="92D050"/>
                  </a:solidFill>
                </a:ln>
              </a:rPr>
              <a:t>correctness</a:t>
            </a:r>
            <a:r>
              <a:rPr lang="en-US" dirty="0" smtClean="0"/>
              <a:t> of the </a:t>
            </a:r>
            <a:r>
              <a:rPr lang="en-US" dirty="0">
                <a:ln>
                  <a:solidFill>
                    <a:srgbClr val="92D050"/>
                  </a:solidFill>
                </a:ln>
              </a:rPr>
              <a:t>clustering factor </a:t>
            </a:r>
            <a:r>
              <a:rPr lang="en-US" dirty="0" smtClean="0"/>
              <a:t>for your critical indexes</a:t>
            </a:r>
          </a:p>
          <a:p>
            <a:r>
              <a:rPr lang="en-US" dirty="0" smtClean="0"/>
              <a:t>Oracle does not know the </a:t>
            </a:r>
            <a:r>
              <a:rPr lang="en-US" dirty="0">
                <a:ln>
                  <a:solidFill>
                    <a:srgbClr val="92D050"/>
                  </a:solidFill>
                </a:ln>
              </a:rPr>
              <a:t>questions</a:t>
            </a:r>
            <a:r>
              <a:rPr lang="en-US" dirty="0" smtClean="0"/>
              <a:t> you ask about the data</a:t>
            </a:r>
          </a:p>
          <a:p>
            <a:r>
              <a:rPr lang="en-US" dirty="0" smtClean="0"/>
              <a:t>You may want to use FOR ALL COLUMNS SIZE 1 as default and only generate </a:t>
            </a:r>
            <a:r>
              <a:rPr lang="en-US" dirty="0" smtClean="0">
                <a:ln>
                  <a:solidFill>
                    <a:srgbClr val="92D050"/>
                  </a:solidFill>
                </a:ln>
              </a:rPr>
              <a:t>histograms</a:t>
            </a:r>
            <a:r>
              <a:rPr lang="en-US" dirty="0" smtClean="0"/>
              <a:t> where really </a:t>
            </a:r>
            <a:r>
              <a:rPr lang="en-US" dirty="0" smtClean="0">
                <a:ln>
                  <a:solidFill>
                    <a:srgbClr val="92D050"/>
                  </a:solidFill>
                </a:ln>
              </a:rPr>
              <a:t>necessary</a:t>
            </a:r>
            <a:endParaRPr lang="en-US" dirty="0" smtClean="0"/>
          </a:p>
          <a:p>
            <a:r>
              <a:rPr lang="en-US" dirty="0" smtClean="0"/>
              <a:t>You may get better results with the </a:t>
            </a:r>
            <a:r>
              <a:rPr lang="en-US" dirty="0">
                <a:ln>
                  <a:solidFill>
                    <a:srgbClr val="92D050"/>
                  </a:solidFill>
                </a:ln>
              </a:rPr>
              <a:t>old</a:t>
            </a:r>
            <a:r>
              <a:rPr lang="en-US" dirty="0" smtClean="0"/>
              <a:t> histogram </a:t>
            </a:r>
            <a:r>
              <a:rPr lang="en-US" dirty="0" err="1">
                <a:ln>
                  <a:solidFill>
                    <a:srgbClr val="92D050"/>
                  </a:solidFill>
                </a:ln>
              </a:rPr>
              <a:t>behaviour</a:t>
            </a:r>
            <a:r>
              <a:rPr lang="en-US" dirty="0" smtClean="0"/>
              <a:t>, but not always</a:t>
            </a:r>
          </a:p>
        </p:txBody>
      </p:sp>
    </p:spTree>
    <p:extLst>
      <p:ext uri="{BB962C8B-B14F-4D97-AF65-F5344CB8AC3E}">
        <p14:creationId xmlns:p14="http://schemas.microsoft.com/office/powerpoint/2010/main" val="670191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SUMMARY</a:t>
            </a:r>
            <a:endParaRPr lang="de-DE" dirty="0"/>
          </a:p>
        </p:txBody>
      </p:sp>
      <p:sp>
        <p:nvSpPr>
          <p:cNvPr id="3" name="Inhaltsplatzhalter 2"/>
          <p:cNvSpPr>
            <a:spLocks noGrp="1"/>
          </p:cNvSpPr>
          <p:nvPr>
            <p:ph idx="1"/>
          </p:nvPr>
        </p:nvSpPr>
        <p:spPr/>
        <p:txBody>
          <a:bodyPr>
            <a:noAutofit/>
          </a:bodyPr>
          <a:lstStyle/>
          <a:p>
            <a:r>
              <a:rPr lang="en-US" dirty="0" smtClean="0"/>
              <a:t>There are </a:t>
            </a:r>
            <a:r>
              <a:rPr lang="en-US" dirty="0">
                <a:ln>
                  <a:solidFill>
                    <a:srgbClr val="92D050"/>
                  </a:solidFill>
                </a:ln>
              </a:rPr>
              <a:t>data patterns </a:t>
            </a:r>
            <a:r>
              <a:rPr lang="en-US" dirty="0" smtClean="0"/>
              <a:t>that </a:t>
            </a:r>
            <a:r>
              <a:rPr lang="en-US" dirty="0">
                <a:ln>
                  <a:solidFill>
                    <a:srgbClr val="92D050"/>
                  </a:solidFill>
                </a:ln>
              </a:rPr>
              <a:t>don’t </a:t>
            </a:r>
            <a:r>
              <a:rPr lang="en-US" dirty="0" smtClean="0"/>
              <a:t>work well with histograms when generated via Oracle</a:t>
            </a:r>
          </a:p>
          <a:p>
            <a:r>
              <a:rPr lang="en-US" dirty="0" smtClean="0"/>
              <a:t>=&gt; You may need to </a:t>
            </a:r>
            <a:r>
              <a:rPr lang="en-US" dirty="0">
                <a:ln>
                  <a:solidFill>
                    <a:srgbClr val="92D050"/>
                  </a:solidFill>
                </a:ln>
              </a:rPr>
              <a:t>manually</a:t>
            </a:r>
            <a:r>
              <a:rPr lang="en-US" dirty="0" smtClean="0"/>
              <a:t> generate histograms using DBMS_STATS.SET_COLUMN_STATS for critical columns</a:t>
            </a:r>
          </a:p>
          <a:p>
            <a:r>
              <a:rPr lang="en-US" dirty="0" smtClean="0"/>
              <a:t>Don’t </a:t>
            </a:r>
            <a:r>
              <a:rPr lang="en-US" dirty="0">
                <a:ln>
                  <a:solidFill>
                    <a:srgbClr val="92D050"/>
                  </a:solidFill>
                </a:ln>
              </a:rPr>
              <a:t>forget about </a:t>
            </a:r>
            <a:r>
              <a:rPr lang="en-US" dirty="0" smtClean="0"/>
              <a:t>Dynamic Sampling / Function Based Indexes / Virtual Columns / Extended Statistics</a:t>
            </a:r>
          </a:p>
          <a:p>
            <a:r>
              <a:rPr lang="en-US" dirty="0" smtClean="0"/>
              <a:t>Know your </a:t>
            </a:r>
            <a:r>
              <a:rPr lang="en-US" dirty="0">
                <a:ln>
                  <a:solidFill>
                    <a:srgbClr val="92D050"/>
                  </a:solidFill>
                </a:ln>
              </a:rPr>
              <a:t>data</a:t>
            </a:r>
            <a:r>
              <a:rPr lang="en-US" dirty="0" smtClean="0"/>
              <a:t> and </a:t>
            </a:r>
            <a:r>
              <a:rPr lang="en-US" dirty="0">
                <a:ln>
                  <a:solidFill>
                    <a:srgbClr val="92D050"/>
                  </a:solidFill>
                </a:ln>
              </a:rPr>
              <a:t>business questions!</a:t>
            </a:r>
          </a:p>
        </p:txBody>
      </p:sp>
    </p:spTree>
    <p:extLst>
      <p:ext uri="{BB962C8B-B14F-4D97-AF65-F5344CB8AC3E}">
        <p14:creationId xmlns:p14="http://schemas.microsoft.com/office/powerpoint/2010/main" val="2774893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QUESTIONS &amp; ANSWERS</a:t>
            </a:r>
            <a:endParaRPr lang="de-DE" dirty="0"/>
          </a:p>
        </p:txBody>
      </p:sp>
      <p:sp>
        <p:nvSpPr>
          <p:cNvPr id="3" name="Inhaltsplatzhalter 2"/>
          <p:cNvSpPr>
            <a:spLocks noGrp="1"/>
          </p:cNvSpPr>
          <p:nvPr>
            <p:ph idx="1"/>
          </p:nvPr>
        </p:nvSpPr>
        <p:spPr/>
        <p:txBody>
          <a:bodyPr anchor="ctr">
            <a:noAutofit/>
          </a:bodyPr>
          <a:lstStyle/>
          <a:p>
            <a:pPr marL="137160" indent="0" algn="ctr">
              <a:buNone/>
            </a:pPr>
            <a:r>
              <a:rPr lang="en-US" sz="9600" dirty="0" smtClean="0">
                <a:effectLst>
                  <a:glow rad="228600">
                    <a:schemeClr val="accent4">
                      <a:satMod val="175000"/>
                      <a:alpha val="40000"/>
                    </a:schemeClr>
                  </a:glow>
                  <a:outerShdw blurRad="60007" dist="310007" dir="7680000" sy="30000" kx="1300200" algn="ctr" rotWithShape="0">
                    <a:prstClr val="black">
                      <a:alpha val="32000"/>
                    </a:prstClr>
                  </a:outerShdw>
                </a:effectLst>
              </a:rPr>
              <a:t>Q &amp; A</a:t>
            </a:r>
            <a:endParaRPr lang="en-US" sz="9600" dirty="0">
              <a:effectLst>
                <a:glow rad="228600">
                  <a:schemeClr val="accent4">
                    <a:satMod val="175000"/>
                    <a:alpha val="40000"/>
                  </a:schemeClr>
                </a:glow>
                <a:outerShdw blurRad="60007" dist="310007" dir="7680000" sy="30000" kx="1300200" algn="ctr" rotWithShape="0">
                  <a:prstClr val="black">
                    <a:alpha val="32000"/>
                  </a:prstClr>
                </a:outerShdw>
              </a:effectLst>
            </a:endParaRPr>
          </a:p>
        </p:txBody>
      </p:sp>
    </p:spTree>
    <p:extLst>
      <p:ext uri="{BB962C8B-B14F-4D97-AF65-F5344CB8AC3E}">
        <p14:creationId xmlns:p14="http://schemas.microsoft.com/office/powerpoint/2010/main" val="322555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OPTIMIZER BASICS</a:t>
            </a:r>
            <a:endParaRPr lang="de-DE" dirty="0"/>
          </a:p>
        </p:txBody>
      </p:sp>
      <p:sp>
        <p:nvSpPr>
          <p:cNvPr id="3" name="Inhaltsplatzhalter 2"/>
          <p:cNvSpPr>
            <a:spLocks noGrp="1"/>
          </p:cNvSpPr>
          <p:nvPr>
            <p:ph idx="1"/>
          </p:nvPr>
        </p:nvSpPr>
        <p:spPr/>
        <p:txBody>
          <a:bodyPr>
            <a:noAutofit/>
          </a:bodyPr>
          <a:lstStyle/>
          <a:p>
            <a:r>
              <a:rPr lang="en-US" dirty="0" smtClean="0"/>
              <a:t>Three main questions you should ask when looking for an efficient execution plan:</a:t>
            </a:r>
          </a:p>
          <a:p>
            <a:pPr lvl="1">
              <a:lnSpc>
                <a:spcPct val="250000"/>
              </a:lnSpc>
            </a:pPr>
            <a:r>
              <a:rPr lang="en-US" dirty="0" smtClean="0"/>
              <a:t>How much data? How many rows / volume?</a:t>
            </a:r>
          </a:p>
          <a:p>
            <a:pPr lvl="1">
              <a:lnSpc>
                <a:spcPct val="250000"/>
              </a:lnSpc>
            </a:pPr>
            <a:r>
              <a:rPr lang="en-US" dirty="0" smtClean="0"/>
              <a:t>How scattered / clustered is the data?</a:t>
            </a:r>
          </a:p>
          <a:p>
            <a:pPr lvl="1">
              <a:lnSpc>
                <a:spcPct val="250000"/>
              </a:lnSpc>
            </a:pPr>
            <a:r>
              <a:rPr lang="en-US" dirty="0" smtClean="0"/>
              <a:t>Caching?</a:t>
            </a:r>
          </a:p>
          <a:p>
            <a:pPr marL="585216" lvl="1" indent="0">
              <a:lnSpc>
                <a:spcPct val="250000"/>
              </a:lnSpc>
              <a:buNone/>
            </a:pPr>
            <a:r>
              <a:rPr lang="en-US" dirty="0" smtClean="0"/>
              <a:t>=&gt; Know your data!</a:t>
            </a:r>
          </a:p>
        </p:txBody>
      </p:sp>
    </p:spTree>
    <p:extLst>
      <p:ext uri="{BB962C8B-B14F-4D97-AF65-F5344CB8AC3E}">
        <p14:creationId xmlns:p14="http://schemas.microsoft.com/office/powerpoint/2010/main" val="3415430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OPTIMIZER BASICS</a:t>
            </a:r>
            <a:endParaRPr lang="de-DE" dirty="0"/>
          </a:p>
        </p:txBody>
      </p:sp>
      <p:sp>
        <p:nvSpPr>
          <p:cNvPr id="3" name="Inhaltsplatzhalter 2"/>
          <p:cNvSpPr>
            <a:spLocks noGrp="1"/>
          </p:cNvSpPr>
          <p:nvPr>
            <p:ph idx="1"/>
          </p:nvPr>
        </p:nvSpPr>
        <p:spPr/>
        <p:txBody>
          <a:bodyPr>
            <a:noAutofit/>
          </a:bodyPr>
          <a:lstStyle/>
          <a:p>
            <a:r>
              <a:rPr lang="en-US" dirty="0" smtClean="0"/>
              <a:t>Why are these questions so important?</a:t>
            </a:r>
            <a:br>
              <a:rPr lang="en-US" dirty="0" smtClean="0"/>
            </a:br>
            <a:endParaRPr lang="en-US" dirty="0" smtClean="0"/>
          </a:p>
          <a:p>
            <a:pPr lvl="1"/>
            <a:r>
              <a:rPr lang="en-US" dirty="0" smtClean="0"/>
              <a:t>Two main strategies:</a:t>
            </a:r>
            <a:br>
              <a:rPr lang="en-US" dirty="0" smtClean="0"/>
            </a:br>
            <a:endParaRPr lang="en-US" dirty="0" smtClean="0"/>
          </a:p>
          <a:p>
            <a:pPr lvl="2"/>
            <a:r>
              <a:rPr lang="en-US" dirty="0" smtClean="0"/>
              <a:t>One “Big Job” </a:t>
            </a:r>
            <a:br>
              <a:rPr lang="en-US" dirty="0" smtClean="0"/>
            </a:br>
            <a:r>
              <a:rPr lang="en-US" dirty="0" smtClean="0"/>
              <a:t>=&gt; How much data, volume?</a:t>
            </a:r>
            <a:br>
              <a:rPr lang="en-US" dirty="0" smtClean="0"/>
            </a:br>
            <a:endParaRPr lang="en-US" dirty="0" smtClean="0"/>
          </a:p>
          <a:p>
            <a:pPr lvl="2"/>
            <a:r>
              <a:rPr lang="en-US" dirty="0" smtClean="0"/>
              <a:t>Few/many “Small Jobs” </a:t>
            </a:r>
            <a:br>
              <a:rPr lang="en-US" dirty="0" smtClean="0"/>
            </a:br>
            <a:r>
              <a:rPr lang="en-US" dirty="0" smtClean="0"/>
              <a:t>=&gt; How many times / rows?</a:t>
            </a:r>
            <a:br>
              <a:rPr lang="en-US" dirty="0" smtClean="0"/>
            </a:br>
            <a:r>
              <a:rPr lang="en-US" dirty="0" smtClean="0"/>
              <a:t>=&gt; Effort per iteration? Clustering / Caching</a:t>
            </a:r>
            <a:endParaRPr lang="en-US" dirty="0"/>
          </a:p>
        </p:txBody>
      </p:sp>
    </p:spTree>
    <p:extLst>
      <p:ext uri="{BB962C8B-B14F-4D97-AF65-F5344CB8AC3E}">
        <p14:creationId xmlns:p14="http://schemas.microsoft.com/office/powerpoint/2010/main" val="191018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OPTIMIZER BASICS</a:t>
            </a:r>
            <a:endParaRPr lang="de-DE" dirty="0"/>
          </a:p>
        </p:txBody>
      </p:sp>
      <p:sp>
        <p:nvSpPr>
          <p:cNvPr id="3" name="Inhaltsplatzhalter 2"/>
          <p:cNvSpPr>
            <a:spLocks noGrp="1"/>
          </p:cNvSpPr>
          <p:nvPr>
            <p:ph idx="1"/>
          </p:nvPr>
        </p:nvSpPr>
        <p:spPr/>
        <p:txBody>
          <a:bodyPr>
            <a:normAutofit/>
          </a:bodyPr>
          <a:lstStyle/>
          <a:p>
            <a:pPr>
              <a:lnSpc>
                <a:spcPct val="160000"/>
              </a:lnSpc>
            </a:pPr>
            <a:r>
              <a:rPr lang="en-US" dirty="0" smtClean="0"/>
              <a:t>Optimizer’s cost estimate is based on:</a:t>
            </a:r>
          </a:p>
          <a:p>
            <a:pPr lvl="1">
              <a:lnSpc>
                <a:spcPct val="250000"/>
              </a:lnSpc>
            </a:pPr>
            <a:r>
              <a:rPr lang="en-US" dirty="0" smtClean="0"/>
              <a:t>How much </a:t>
            </a:r>
            <a:r>
              <a:rPr lang="en-US" dirty="0"/>
              <a:t>data? How many rows / volume?</a:t>
            </a:r>
            <a:endParaRPr lang="en-US" dirty="0" smtClean="0"/>
          </a:p>
          <a:p>
            <a:pPr lvl="1">
              <a:lnSpc>
                <a:spcPct val="250000"/>
              </a:lnSpc>
            </a:pPr>
            <a:r>
              <a:rPr lang="en-US" dirty="0" smtClean="0">
                <a:solidFill>
                  <a:schemeClr val="tx1">
                    <a:alpha val="52000"/>
                  </a:schemeClr>
                </a:solidFill>
              </a:rPr>
              <a:t>How scattered / clustered?</a:t>
            </a:r>
            <a:r>
              <a:rPr lang="en-US" dirty="0" smtClean="0"/>
              <a:t> (partially)</a:t>
            </a:r>
          </a:p>
          <a:p>
            <a:pPr lvl="1">
              <a:lnSpc>
                <a:spcPct val="250000"/>
              </a:lnSpc>
            </a:pPr>
            <a:r>
              <a:rPr lang="en-US" dirty="0" smtClean="0"/>
              <a:t>(Caching?) Not at all</a:t>
            </a:r>
          </a:p>
        </p:txBody>
      </p:sp>
    </p:spTree>
    <p:extLst>
      <p:ext uri="{BB962C8B-B14F-4D97-AF65-F5344CB8AC3E}">
        <p14:creationId xmlns:p14="http://schemas.microsoft.com/office/powerpoint/2010/main" val="12141524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BASICS’ SUMMARY</a:t>
            </a:r>
            <a:endParaRPr lang="de-DE" dirty="0"/>
          </a:p>
        </p:txBody>
      </p:sp>
      <p:sp>
        <p:nvSpPr>
          <p:cNvPr id="3" name="Inhaltsplatzhalter 2"/>
          <p:cNvSpPr>
            <a:spLocks noGrp="1"/>
          </p:cNvSpPr>
          <p:nvPr>
            <p:ph idx="1"/>
          </p:nvPr>
        </p:nvSpPr>
        <p:spPr/>
        <p:txBody>
          <a:bodyPr>
            <a:noAutofit/>
          </a:bodyPr>
          <a:lstStyle/>
          <a:p>
            <a:r>
              <a:rPr lang="en-US" dirty="0">
                <a:ln>
                  <a:solidFill>
                    <a:srgbClr val="92D050"/>
                  </a:solidFill>
                </a:ln>
              </a:rPr>
              <a:t>Cardinality</a:t>
            </a:r>
            <a:r>
              <a:rPr lang="en-US" dirty="0" smtClean="0"/>
              <a:t> and </a:t>
            </a:r>
            <a:r>
              <a:rPr lang="en-US" dirty="0">
                <a:ln>
                  <a:solidFill>
                    <a:srgbClr val="92D050"/>
                  </a:solidFill>
                </a:ln>
              </a:rPr>
              <a:t>Clustering</a:t>
            </a:r>
            <a:r>
              <a:rPr lang="en-US" dirty="0" smtClean="0"/>
              <a:t> determine whether the </a:t>
            </a:r>
            <a:r>
              <a:rPr lang="en-US" dirty="0">
                <a:ln>
                  <a:solidFill>
                    <a:srgbClr val="92D050"/>
                  </a:solidFill>
                </a:ln>
              </a:rPr>
              <a:t>“Big Job” </a:t>
            </a:r>
            <a:r>
              <a:rPr lang="en-US" dirty="0" smtClean="0"/>
              <a:t>or </a:t>
            </a:r>
            <a:r>
              <a:rPr lang="en-US" dirty="0">
                <a:ln>
                  <a:solidFill>
                    <a:srgbClr val="92D050"/>
                  </a:solidFill>
                </a:ln>
              </a:rPr>
              <a:t>“Small Job” </a:t>
            </a:r>
            <a:r>
              <a:rPr lang="en-US" dirty="0" smtClean="0"/>
              <a:t>strategy should be preferred</a:t>
            </a:r>
            <a:br>
              <a:rPr lang="en-US" dirty="0" smtClean="0"/>
            </a:br>
            <a:endParaRPr lang="en-US" dirty="0" smtClean="0"/>
          </a:p>
          <a:p>
            <a:r>
              <a:rPr lang="en-US" dirty="0" smtClean="0"/>
              <a:t>If the optimizer gets these estimates right, the resulting </a:t>
            </a:r>
            <a:r>
              <a:rPr lang="en-US" dirty="0">
                <a:ln>
                  <a:solidFill>
                    <a:srgbClr val="92D050"/>
                  </a:solidFill>
                </a:ln>
              </a:rPr>
              <a:t>execution plan </a:t>
            </a:r>
            <a:r>
              <a:rPr lang="en-US" dirty="0" smtClean="0"/>
              <a:t>will be </a:t>
            </a:r>
            <a:r>
              <a:rPr lang="en-US" dirty="0">
                <a:ln>
                  <a:solidFill>
                    <a:srgbClr val="92D050"/>
                  </a:solidFill>
                </a:ln>
              </a:rPr>
              <a:t>efficient</a:t>
            </a:r>
            <a:r>
              <a:rPr lang="en-US" dirty="0" smtClean="0"/>
              <a:t> within the </a:t>
            </a:r>
            <a:r>
              <a:rPr lang="en-US" dirty="0">
                <a:ln>
                  <a:solidFill>
                    <a:srgbClr val="92D050"/>
                  </a:solidFill>
                </a:ln>
              </a:rPr>
              <a:t>boundaries</a:t>
            </a:r>
            <a:r>
              <a:rPr lang="en-US" dirty="0" smtClean="0"/>
              <a:t> of the given access paths</a:t>
            </a:r>
            <a:br>
              <a:rPr lang="en-US" dirty="0" smtClean="0"/>
            </a:br>
            <a:endParaRPr lang="en-US" dirty="0"/>
          </a:p>
          <a:p>
            <a:r>
              <a:rPr lang="en-US" dirty="0" smtClean="0">
                <a:ln>
                  <a:solidFill>
                    <a:srgbClr val="92D050"/>
                  </a:solidFill>
                </a:ln>
              </a:rPr>
              <a:t>Know </a:t>
            </a:r>
            <a:r>
              <a:rPr lang="en-US" dirty="0">
                <a:ln>
                  <a:solidFill>
                    <a:srgbClr val="92D050"/>
                  </a:solidFill>
                </a:ln>
              </a:rPr>
              <a:t>your </a:t>
            </a:r>
            <a:r>
              <a:rPr lang="en-US" dirty="0" smtClean="0">
                <a:ln>
                  <a:solidFill>
                    <a:srgbClr val="92D050"/>
                  </a:solidFill>
                </a:ln>
              </a:rPr>
              <a:t>data and business questions</a:t>
            </a:r>
            <a:endParaRPr lang="en-US" dirty="0" smtClean="0"/>
          </a:p>
        </p:txBody>
      </p:sp>
    </p:spTree>
    <p:extLst>
      <p:ext uri="{BB962C8B-B14F-4D97-AF65-F5344CB8AC3E}">
        <p14:creationId xmlns:p14="http://schemas.microsoft.com/office/powerpoint/2010/main" val="3642766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dirty="0" smtClean="0"/>
              <a:t>AGENDA</a:t>
            </a:r>
            <a:endParaRPr lang="de-DE" dirty="0"/>
          </a:p>
        </p:txBody>
      </p:sp>
      <p:sp>
        <p:nvSpPr>
          <p:cNvPr id="3" name="Inhaltsplatzhalter 2"/>
          <p:cNvSpPr>
            <a:spLocks noGrp="1"/>
          </p:cNvSpPr>
          <p:nvPr>
            <p:ph idx="1"/>
          </p:nvPr>
        </p:nvSpPr>
        <p:spPr/>
        <p:txBody>
          <a:bodyPr>
            <a:noAutofit/>
          </a:bodyPr>
          <a:lstStyle/>
          <a:p>
            <a:r>
              <a:rPr lang="en-US" dirty="0"/>
              <a:t>Clustering </a:t>
            </a:r>
            <a:r>
              <a:rPr lang="en-US" dirty="0" smtClean="0"/>
              <a:t>Factor</a:t>
            </a:r>
            <a:br>
              <a:rPr lang="en-US" dirty="0" smtClean="0"/>
            </a:br>
            <a:r>
              <a:rPr lang="en-US" dirty="0" smtClean="0"/>
              <a:t/>
            </a:r>
            <a:br>
              <a:rPr lang="en-US" dirty="0" smtClean="0"/>
            </a:br>
            <a:r>
              <a:rPr lang="en-US" dirty="0" smtClean="0"/>
              <a:t/>
            </a:r>
            <a:br>
              <a:rPr lang="en-US" dirty="0" smtClean="0"/>
            </a:br>
            <a:endParaRPr lang="en-US" dirty="0" smtClean="0"/>
          </a:p>
          <a:p>
            <a:r>
              <a:rPr lang="en-US" dirty="0"/>
              <a:t>Statistics / Histograms</a:t>
            </a: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r>
              <a:rPr lang="en-US" dirty="0" err="1" smtClean="0"/>
              <a:t>Datatype</a:t>
            </a:r>
            <a:r>
              <a:rPr lang="en-US" dirty="0" smtClean="0"/>
              <a:t> issues</a:t>
            </a:r>
          </a:p>
        </p:txBody>
      </p:sp>
    </p:spTree>
    <p:extLst>
      <p:ext uri="{BB962C8B-B14F-4D97-AF65-F5344CB8AC3E}">
        <p14:creationId xmlns:p14="http://schemas.microsoft.com/office/powerpoint/2010/main" val="2059585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HOW SCATTERED / CLUSTERED?</a:t>
            </a:r>
            <a:endParaRPr lang="en-US" dirty="0"/>
          </a:p>
        </p:txBody>
      </p:sp>
      <p:sp>
        <p:nvSpPr>
          <p:cNvPr id="5" name="Rechteck 4"/>
          <p:cNvSpPr/>
          <p:nvPr/>
        </p:nvSpPr>
        <p:spPr>
          <a:xfrm>
            <a:off x="4249928" y="166634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3230571" y="234888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245286" y="234888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2604097" y="3068825"/>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3855849" y="306896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4644008" y="3068825"/>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5874446" y="306896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winkelte Verbindung 12"/>
          <p:cNvCxnSpPr>
            <a:stCxn id="5" idx="1"/>
            <a:endCxn id="6" idx="0"/>
          </p:cNvCxnSpPr>
          <p:nvPr/>
        </p:nvCxnSpPr>
        <p:spPr>
          <a:xfrm rot="10800000" flipV="1">
            <a:off x="3482600" y="1846360"/>
            <a:ext cx="767329" cy="50252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winkelte Verbindung 13"/>
          <p:cNvCxnSpPr>
            <a:stCxn id="5" idx="3"/>
            <a:endCxn id="7" idx="0"/>
          </p:cNvCxnSpPr>
          <p:nvPr/>
        </p:nvCxnSpPr>
        <p:spPr>
          <a:xfrm>
            <a:off x="4753984" y="1846360"/>
            <a:ext cx="743330" cy="50252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winkelte Verbindung 16"/>
          <p:cNvCxnSpPr>
            <a:stCxn id="8" idx="0"/>
            <a:endCxn id="6" idx="1"/>
          </p:cNvCxnSpPr>
          <p:nvPr/>
        </p:nvCxnSpPr>
        <p:spPr>
          <a:xfrm rot="5400000" flipH="1" flipV="1">
            <a:off x="2773386" y="2611640"/>
            <a:ext cx="539925" cy="374446"/>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winkelte Verbindung 19"/>
          <p:cNvCxnSpPr>
            <a:stCxn id="9" idx="0"/>
            <a:endCxn id="6" idx="3"/>
          </p:cNvCxnSpPr>
          <p:nvPr/>
        </p:nvCxnSpPr>
        <p:spPr>
          <a:xfrm rot="16200000" flipV="1">
            <a:off x="3651222" y="2612305"/>
            <a:ext cx="540060" cy="37325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winkelte Verbindung 22"/>
          <p:cNvCxnSpPr>
            <a:stCxn id="10" idx="0"/>
            <a:endCxn id="7" idx="1"/>
          </p:cNvCxnSpPr>
          <p:nvPr/>
        </p:nvCxnSpPr>
        <p:spPr>
          <a:xfrm rot="5400000" flipH="1" flipV="1">
            <a:off x="4800699" y="2624238"/>
            <a:ext cx="539925" cy="34925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winkelte Verbindung 25"/>
          <p:cNvCxnSpPr>
            <a:stCxn id="11" idx="0"/>
            <a:endCxn id="7" idx="3"/>
          </p:cNvCxnSpPr>
          <p:nvPr/>
        </p:nvCxnSpPr>
        <p:spPr>
          <a:xfrm rot="16200000" flipV="1">
            <a:off x="5667878" y="2610364"/>
            <a:ext cx="540060" cy="377132"/>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winkelte Verbindung 31"/>
          <p:cNvCxnSpPr>
            <a:stCxn id="8" idx="3"/>
            <a:endCxn id="9" idx="1"/>
          </p:cNvCxnSpPr>
          <p:nvPr/>
        </p:nvCxnSpPr>
        <p:spPr>
          <a:xfrm>
            <a:off x="3108153" y="3248845"/>
            <a:ext cx="747696"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winkelte Verbindung 43"/>
          <p:cNvCxnSpPr>
            <a:stCxn id="9" idx="3"/>
            <a:endCxn id="10" idx="1"/>
          </p:cNvCxnSpPr>
          <p:nvPr/>
        </p:nvCxnSpPr>
        <p:spPr>
          <a:xfrm flipV="1">
            <a:off x="4359905" y="3248845"/>
            <a:ext cx="284103"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winkelte Verbindung 46"/>
          <p:cNvCxnSpPr>
            <a:stCxn id="10" idx="3"/>
            <a:endCxn id="11" idx="1"/>
          </p:cNvCxnSpPr>
          <p:nvPr/>
        </p:nvCxnSpPr>
        <p:spPr>
          <a:xfrm>
            <a:off x="5148064" y="3248845"/>
            <a:ext cx="726382"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winkelte Verbindung 49"/>
          <p:cNvCxnSpPr>
            <a:stCxn id="11" idx="3"/>
          </p:cNvCxnSpPr>
          <p:nvPr/>
        </p:nvCxnSpPr>
        <p:spPr>
          <a:xfrm flipV="1">
            <a:off x="6378502" y="3248845"/>
            <a:ext cx="1289842" cy="135"/>
          </a:xfrm>
          <a:prstGeom prst="bentConnector3">
            <a:avLst>
              <a:gd name="adj1" fmla="val 50000"/>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6" name="Gewinkelte Verbindung 55"/>
          <p:cNvCxnSpPr>
            <a:endCxn id="8" idx="1"/>
          </p:cNvCxnSpPr>
          <p:nvPr/>
        </p:nvCxnSpPr>
        <p:spPr>
          <a:xfrm flipV="1">
            <a:off x="1292426" y="3248845"/>
            <a:ext cx="1311671" cy="135"/>
          </a:xfrm>
          <a:prstGeom prst="bentConnector3">
            <a:avLst>
              <a:gd name="adj1" fmla="val 50000"/>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3" name="Rechteck 62"/>
          <p:cNvSpPr/>
          <p:nvPr/>
        </p:nvSpPr>
        <p:spPr>
          <a:xfrm>
            <a:off x="52719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Rechteck 63"/>
          <p:cNvSpPr/>
          <p:nvPr/>
        </p:nvSpPr>
        <p:spPr>
          <a:xfrm>
            <a:off x="1031250"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Rechteck 64"/>
          <p:cNvSpPr/>
          <p:nvPr/>
        </p:nvSpPr>
        <p:spPr>
          <a:xfrm>
            <a:off x="153530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Rechteck 65"/>
          <p:cNvSpPr/>
          <p:nvPr/>
        </p:nvSpPr>
        <p:spPr>
          <a:xfrm>
            <a:off x="203907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hteck 66"/>
          <p:cNvSpPr/>
          <p:nvPr/>
        </p:nvSpPr>
        <p:spPr>
          <a:xfrm>
            <a:off x="253929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p:cNvSpPr/>
          <p:nvPr/>
        </p:nvSpPr>
        <p:spPr>
          <a:xfrm>
            <a:off x="3043348"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Rechteck 68"/>
          <p:cNvSpPr/>
          <p:nvPr/>
        </p:nvSpPr>
        <p:spPr>
          <a:xfrm>
            <a:off x="354740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hteck 69"/>
          <p:cNvSpPr/>
          <p:nvPr/>
        </p:nvSpPr>
        <p:spPr>
          <a:xfrm>
            <a:off x="405117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Rechteck 70"/>
          <p:cNvSpPr/>
          <p:nvPr/>
        </p:nvSpPr>
        <p:spPr>
          <a:xfrm>
            <a:off x="453779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p:cNvSpPr/>
          <p:nvPr/>
        </p:nvSpPr>
        <p:spPr>
          <a:xfrm>
            <a:off x="5041848"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Rechteck 72"/>
          <p:cNvSpPr/>
          <p:nvPr/>
        </p:nvSpPr>
        <p:spPr>
          <a:xfrm>
            <a:off x="554590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p:cNvSpPr/>
          <p:nvPr/>
        </p:nvSpPr>
        <p:spPr>
          <a:xfrm>
            <a:off x="604967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p:cNvSpPr/>
          <p:nvPr/>
        </p:nvSpPr>
        <p:spPr>
          <a:xfrm>
            <a:off x="6549890"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Rechteck 75"/>
          <p:cNvSpPr/>
          <p:nvPr/>
        </p:nvSpPr>
        <p:spPr>
          <a:xfrm>
            <a:off x="705394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p:cNvSpPr/>
          <p:nvPr/>
        </p:nvSpPr>
        <p:spPr>
          <a:xfrm>
            <a:off x="755800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eck 77"/>
          <p:cNvSpPr/>
          <p:nvPr/>
        </p:nvSpPr>
        <p:spPr>
          <a:xfrm>
            <a:off x="806177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p:nvPr/>
        </p:nvCxnSpPr>
        <p:spPr>
          <a:xfrm>
            <a:off x="2876949" y="350100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Gerade Verbindung 80"/>
          <p:cNvCxnSpPr/>
          <p:nvPr/>
        </p:nvCxnSpPr>
        <p:spPr>
          <a:xfrm>
            <a:off x="4107878" y="350100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 Verbindung mit Pfeil 82"/>
          <p:cNvCxnSpPr/>
          <p:nvPr/>
        </p:nvCxnSpPr>
        <p:spPr>
          <a:xfrm>
            <a:off x="2876949" y="3717032"/>
            <a:ext cx="302526" cy="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 idx="2"/>
            <a:endCxn id="63" idx="0"/>
          </p:cNvCxnSpPr>
          <p:nvPr/>
        </p:nvCxnSpPr>
        <p:spPr>
          <a:xfrm flipH="1">
            <a:off x="779222" y="3428865"/>
            <a:ext cx="2076903" cy="1512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 Verbindung 87"/>
          <p:cNvCxnSpPr>
            <a:stCxn id="8" idx="2"/>
            <a:endCxn id="72" idx="0"/>
          </p:cNvCxnSpPr>
          <p:nvPr/>
        </p:nvCxnSpPr>
        <p:spPr>
          <a:xfrm>
            <a:off x="2856125" y="3428865"/>
            <a:ext cx="2437751" cy="1512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Gerade Verbindung 90"/>
          <p:cNvCxnSpPr>
            <a:stCxn id="8" idx="2"/>
            <a:endCxn id="67" idx="0"/>
          </p:cNvCxnSpPr>
          <p:nvPr/>
        </p:nvCxnSpPr>
        <p:spPr>
          <a:xfrm flipH="1">
            <a:off x="2791320" y="3428865"/>
            <a:ext cx="64805" cy="1512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a:stCxn id="9" idx="2"/>
            <a:endCxn id="64" idx="0"/>
          </p:cNvCxnSpPr>
          <p:nvPr/>
        </p:nvCxnSpPr>
        <p:spPr>
          <a:xfrm flipH="1">
            <a:off x="1283278" y="3429000"/>
            <a:ext cx="2824599" cy="15121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Gerade Verbindung 50"/>
          <p:cNvCxnSpPr>
            <a:stCxn id="9" idx="2"/>
            <a:endCxn id="77" idx="0"/>
          </p:cNvCxnSpPr>
          <p:nvPr/>
        </p:nvCxnSpPr>
        <p:spPr>
          <a:xfrm>
            <a:off x="4107877" y="3429000"/>
            <a:ext cx="3702153" cy="15121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feld 2"/>
          <p:cNvSpPr txBox="1"/>
          <p:nvPr/>
        </p:nvSpPr>
        <p:spPr>
          <a:xfrm>
            <a:off x="527194" y="5661248"/>
            <a:ext cx="8038634" cy="461665"/>
          </a:xfrm>
          <a:prstGeom prst="rect">
            <a:avLst/>
          </a:prstGeom>
          <a:noFill/>
        </p:spPr>
        <p:txBody>
          <a:bodyPr wrap="square" rtlCol="0">
            <a:spAutoFit/>
          </a:bodyPr>
          <a:lstStyle/>
          <a:p>
            <a:r>
              <a:rPr lang="en-US" sz="2400" dirty="0" smtClean="0"/>
              <a:t>1,000 rows =&gt; visit 1,000 table blocks: 1,000 * 5ms = 5 s</a:t>
            </a:r>
            <a:endParaRPr lang="en-US" sz="2400" dirty="0"/>
          </a:p>
        </p:txBody>
      </p:sp>
    </p:spTree>
    <p:extLst>
      <p:ext uri="{BB962C8B-B14F-4D97-AF65-F5344CB8AC3E}">
        <p14:creationId xmlns:p14="http://schemas.microsoft.com/office/powerpoint/2010/main" val="3911637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remove" nodeType="clickEffect">
                                  <p:stCondLst>
                                    <p:cond delay="0"/>
                                  </p:stCondLst>
                                  <p:childTnLst>
                                    <p:animClr clrSpc="rgb" dir="cw">
                                      <p:cBhvr>
                                        <p:cTn id="6" dur="1000" fill="hold"/>
                                        <p:tgtEl>
                                          <p:spTgt spid="13"/>
                                        </p:tgtEl>
                                        <p:attrNameLst>
                                          <p:attrName>stroke.color</p:attrName>
                                        </p:attrNameLst>
                                      </p:cBhvr>
                                      <p:to>
                                        <a:srgbClr val="FF3300"/>
                                      </p:to>
                                    </p:animClr>
                                    <p:set>
                                      <p:cBhvr>
                                        <p:cTn id="7" dur="1000" fill="hold"/>
                                        <p:tgtEl>
                                          <p:spTgt spid="13"/>
                                        </p:tgtEl>
                                        <p:attrNameLst>
                                          <p:attrName>stroke.on</p:attrName>
                                        </p:attrNameLst>
                                      </p:cBhvr>
                                      <p:to>
                                        <p:strVal val="true"/>
                                      </p:to>
                                    </p:set>
                                  </p:childTnLst>
                                </p:cTn>
                              </p:par>
                            </p:childTnLst>
                          </p:cTn>
                        </p:par>
                        <p:par>
                          <p:cTn id="8" fill="hold">
                            <p:stCondLst>
                              <p:cond delay="1000"/>
                            </p:stCondLst>
                            <p:childTnLst>
                              <p:par>
                                <p:cTn id="9" presetID="7" presetClass="emph" presetSubtype="2" fill="remove" nodeType="afterEffect">
                                  <p:stCondLst>
                                    <p:cond delay="0"/>
                                  </p:stCondLst>
                                  <p:childTnLst>
                                    <p:animClr clrSpc="rgb" dir="cw">
                                      <p:cBhvr>
                                        <p:cTn id="10" dur="1000" fill="hold"/>
                                        <p:tgtEl>
                                          <p:spTgt spid="17"/>
                                        </p:tgtEl>
                                        <p:attrNameLst>
                                          <p:attrName>stroke.color</p:attrName>
                                        </p:attrNameLst>
                                      </p:cBhvr>
                                      <p:to>
                                        <a:srgbClr val="FF3300"/>
                                      </p:to>
                                    </p:animClr>
                                    <p:set>
                                      <p:cBhvr>
                                        <p:cTn id="11" dur="1000" fill="hold"/>
                                        <p:tgtEl>
                                          <p:spTgt spid="17"/>
                                        </p:tgtEl>
                                        <p:attrNameLst>
                                          <p:attrName>stroke.on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3"/>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1"/>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0"/>
                                        </p:tgtEl>
                                        <p:attrNameLst>
                                          <p:attrName>style.visibility</p:attrName>
                                        </p:attrNameLst>
                                      </p:cBhvr>
                                      <p:to>
                                        <p:strVal val="visible"/>
                                      </p:to>
                                    </p:set>
                                  </p:childTnLst>
                                </p:cTn>
                              </p:par>
                              <p:par>
                                <p:cTn id="20" presetID="42" presetClass="path" presetSubtype="0" accel="50000" decel="50000" fill="hold" nodeType="withEffect">
                                  <p:stCondLst>
                                    <p:cond delay="0"/>
                                  </p:stCondLst>
                                  <p:childTnLst>
                                    <p:animMotion origin="layout" path="M 3.61111E-6 3.14524E-6 L 0.09809 3.14524E-6 " pathEditMode="relative" rAng="0" ptsTypes="AA">
                                      <p:cBhvr>
                                        <p:cTn id="21" dur="5000" fill="hold"/>
                                        <p:tgtEl>
                                          <p:spTgt spid="83"/>
                                        </p:tgtEl>
                                        <p:attrNameLst>
                                          <p:attrName>ppt_x</p:attrName>
                                          <p:attrName>ppt_y</p:attrName>
                                        </p:attrNameLst>
                                      </p:cBhvr>
                                      <p:rCtr x="4896" y="0"/>
                                    </p:animMotion>
                                  </p:childTnLst>
                                </p:cTn>
                              </p:par>
                              <p:par>
                                <p:cTn id="22" presetID="1" presetClass="entr" presetSubtype="0" fill="hold" nodeType="withEffect">
                                  <p:stCondLst>
                                    <p:cond delay="0"/>
                                  </p:stCondLst>
                                  <p:childTnLst>
                                    <p:set>
                                      <p:cBhvr>
                                        <p:cTn id="23" dur="1" fill="hold">
                                          <p:stCondLst>
                                            <p:cond delay="0"/>
                                          </p:stCondLst>
                                        </p:cTn>
                                        <p:tgtEl>
                                          <p:spTgt spid="87"/>
                                        </p:tgtEl>
                                        <p:attrNameLst>
                                          <p:attrName>style.visibility</p:attrName>
                                        </p:attrNameLst>
                                      </p:cBhvr>
                                      <p:to>
                                        <p:strVal val="visible"/>
                                      </p:to>
                                    </p:set>
                                  </p:childTnLst>
                                </p:cTn>
                              </p:par>
                              <p:par>
                                <p:cTn id="24" presetID="21" presetClass="emph" presetSubtype="0" fill="remove" grpId="0" nodeType="withEffect">
                                  <p:stCondLst>
                                    <p:cond delay="0"/>
                                  </p:stCondLst>
                                  <p:childTnLst>
                                    <p:animClr clrSpc="hsl" dir="cw">
                                      <p:cBhvr override="childStyle">
                                        <p:cTn id="25" dur="1000" fill="hold"/>
                                        <p:tgtEl>
                                          <p:spTgt spid="63"/>
                                        </p:tgtEl>
                                        <p:attrNameLst>
                                          <p:attrName>style.color</p:attrName>
                                        </p:attrNameLst>
                                      </p:cBhvr>
                                      <p:by>
                                        <p:hsl h="7200000" s="0" l="0"/>
                                      </p:by>
                                    </p:animClr>
                                    <p:animClr clrSpc="hsl" dir="cw">
                                      <p:cBhvr>
                                        <p:cTn id="26" dur="1000" fill="hold"/>
                                        <p:tgtEl>
                                          <p:spTgt spid="63"/>
                                        </p:tgtEl>
                                        <p:attrNameLst>
                                          <p:attrName>fillcolor</p:attrName>
                                        </p:attrNameLst>
                                      </p:cBhvr>
                                      <p:by>
                                        <p:hsl h="7200000" s="0" l="0"/>
                                      </p:by>
                                    </p:animClr>
                                    <p:animClr clrSpc="hsl" dir="cw">
                                      <p:cBhvr>
                                        <p:cTn id="27" dur="1000" fill="hold"/>
                                        <p:tgtEl>
                                          <p:spTgt spid="63"/>
                                        </p:tgtEl>
                                        <p:attrNameLst>
                                          <p:attrName>stroke.color</p:attrName>
                                        </p:attrNameLst>
                                      </p:cBhvr>
                                      <p:by>
                                        <p:hsl h="7200000" s="0" l="0"/>
                                      </p:by>
                                    </p:animClr>
                                    <p:set>
                                      <p:cBhvr>
                                        <p:cTn id="28" dur="1000" fill="hold"/>
                                        <p:tgtEl>
                                          <p:spTgt spid="63"/>
                                        </p:tgtEl>
                                        <p:attrNameLst>
                                          <p:attrName>fill.type</p:attrName>
                                        </p:attrNameLst>
                                      </p:cBhvr>
                                      <p:to>
                                        <p:strVal val="solid"/>
                                      </p:to>
                                    </p:set>
                                  </p:childTnLst>
                                </p:cTn>
                              </p:par>
                              <p:par>
                                <p:cTn id="29" presetID="1" presetClass="exit" presetSubtype="0" fill="hold" nodeType="withEffect">
                                  <p:stCondLst>
                                    <p:cond delay="1100"/>
                                  </p:stCondLst>
                                  <p:childTnLst>
                                    <p:set>
                                      <p:cBhvr>
                                        <p:cTn id="30" dur="1" fill="hold">
                                          <p:stCondLst>
                                            <p:cond delay="0"/>
                                          </p:stCondLst>
                                        </p:cTn>
                                        <p:tgtEl>
                                          <p:spTgt spid="87"/>
                                        </p:tgtEl>
                                        <p:attrNameLst>
                                          <p:attrName>style.visibility</p:attrName>
                                        </p:attrNameLst>
                                      </p:cBhvr>
                                      <p:to>
                                        <p:strVal val="hidden"/>
                                      </p:to>
                                    </p:set>
                                  </p:childTnLst>
                                </p:cTn>
                              </p:par>
                              <p:par>
                                <p:cTn id="31" presetID="1" presetClass="entr" presetSubtype="0" fill="hold" nodeType="withEffect">
                                  <p:stCondLst>
                                    <p:cond delay="1100"/>
                                  </p:stCondLst>
                                  <p:childTnLst>
                                    <p:set>
                                      <p:cBhvr>
                                        <p:cTn id="32" dur="1" fill="hold">
                                          <p:stCondLst>
                                            <p:cond delay="0"/>
                                          </p:stCondLst>
                                        </p:cTn>
                                        <p:tgtEl>
                                          <p:spTgt spid="88"/>
                                        </p:tgtEl>
                                        <p:attrNameLst>
                                          <p:attrName>style.visibility</p:attrName>
                                        </p:attrNameLst>
                                      </p:cBhvr>
                                      <p:to>
                                        <p:strVal val="visible"/>
                                      </p:to>
                                    </p:set>
                                  </p:childTnLst>
                                </p:cTn>
                              </p:par>
                              <p:par>
                                <p:cTn id="33" presetID="21" presetClass="emph" presetSubtype="0" fill="remove" grpId="0" nodeType="withEffect">
                                  <p:stCondLst>
                                    <p:cond delay="1200"/>
                                  </p:stCondLst>
                                  <p:childTnLst>
                                    <p:animClr clrSpc="hsl" dir="cw">
                                      <p:cBhvr override="childStyle">
                                        <p:cTn id="34" dur="1000" fill="hold"/>
                                        <p:tgtEl>
                                          <p:spTgt spid="72"/>
                                        </p:tgtEl>
                                        <p:attrNameLst>
                                          <p:attrName>style.color</p:attrName>
                                        </p:attrNameLst>
                                      </p:cBhvr>
                                      <p:by>
                                        <p:hsl h="7200000" s="0" l="0"/>
                                      </p:by>
                                    </p:animClr>
                                    <p:animClr clrSpc="hsl" dir="cw">
                                      <p:cBhvr>
                                        <p:cTn id="35" dur="1000" fill="hold"/>
                                        <p:tgtEl>
                                          <p:spTgt spid="72"/>
                                        </p:tgtEl>
                                        <p:attrNameLst>
                                          <p:attrName>fillcolor</p:attrName>
                                        </p:attrNameLst>
                                      </p:cBhvr>
                                      <p:by>
                                        <p:hsl h="7200000" s="0" l="0"/>
                                      </p:by>
                                    </p:animClr>
                                    <p:animClr clrSpc="hsl" dir="cw">
                                      <p:cBhvr>
                                        <p:cTn id="36" dur="1000" fill="hold"/>
                                        <p:tgtEl>
                                          <p:spTgt spid="72"/>
                                        </p:tgtEl>
                                        <p:attrNameLst>
                                          <p:attrName>stroke.color</p:attrName>
                                        </p:attrNameLst>
                                      </p:cBhvr>
                                      <p:by>
                                        <p:hsl h="7200000" s="0" l="0"/>
                                      </p:by>
                                    </p:animClr>
                                    <p:set>
                                      <p:cBhvr>
                                        <p:cTn id="37" dur="1000" fill="hold"/>
                                        <p:tgtEl>
                                          <p:spTgt spid="72"/>
                                        </p:tgtEl>
                                        <p:attrNameLst>
                                          <p:attrName>fill.type</p:attrName>
                                        </p:attrNameLst>
                                      </p:cBhvr>
                                      <p:to>
                                        <p:strVal val="solid"/>
                                      </p:to>
                                    </p:set>
                                  </p:childTnLst>
                                </p:cTn>
                              </p:par>
                              <p:par>
                                <p:cTn id="38" presetID="1" presetClass="exit" presetSubtype="0" fill="hold" nodeType="withEffect">
                                  <p:stCondLst>
                                    <p:cond delay="2100"/>
                                  </p:stCondLst>
                                  <p:childTnLst>
                                    <p:set>
                                      <p:cBhvr>
                                        <p:cTn id="39" dur="1" fill="hold">
                                          <p:stCondLst>
                                            <p:cond delay="0"/>
                                          </p:stCondLst>
                                        </p:cTn>
                                        <p:tgtEl>
                                          <p:spTgt spid="88"/>
                                        </p:tgtEl>
                                        <p:attrNameLst>
                                          <p:attrName>style.visibility</p:attrName>
                                        </p:attrNameLst>
                                      </p:cBhvr>
                                      <p:to>
                                        <p:strVal val="hidden"/>
                                      </p:to>
                                    </p:set>
                                  </p:childTnLst>
                                </p:cTn>
                              </p:par>
                              <p:par>
                                <p:cTn id="40" presetID="1" presetClass="entr" presetSubtype="0" fill="hold" nodeType="withEffect">
                                  <p:stCondLst>
                                    <p:cond delay="2100"/>
                                  </p:stCondLst>
                                  <p:childTnLst>
                                    <p:set>
                                      <p:cBhvr>
                                        <p:cTn id="41" dur="1" fill="hold">
                                          <p:stCondLst>
                                            <p:cond delay="0"/>
                                          </p:stCondLst>
                                        </p:cTn>
                                        <p:tgtEl>
                                          <p:spTgt spid="91"/>
                                        </p:tgtEl>
                                        <p:attrNameLst>
                                          <p:attrName>style.visibility</p:attrName>
                                        </p:attrNameLst>
                                      </p:cBhvr>
                                      <p:to>
                                        <p:strVal val="visible"/>
                                      </p:to>
                                    </p:set>
                                  </p:childTnLst>
                                </p:cTn>
                              </p:par>
                              <p:par>
                                <p:cTn id="42" presetID="21" presetClass="emph" presetSubtype="0" fill="remove" grpId="0" nodeType="withEffect">
                                  <p:stCondLst>
                                    <p:cond delay="2100"/>
                                  </p:stCondLst>
                                  <p:childTnLst>
                                    <p:animClr clrSpc="hsl" dir="cw">
                                      <p:cBhvr override="childStyle">
                                        <p:cTn id="43" dur="1000" fill="hold"/>
                                        <p:tgtEl>
                                          <p:spTgt spid="67"/>
                                        </p:tgtEl>
                                        <p:attrNameLst>
                                          <p:attrName>style.color</p:attrName>
                                        </p:attrNameLst>
                                      </p:cBhvr>
                                      <p:by>
                                        <p:hsl h="7200000" s="0" l="0"/>
                                      </p:by>
                                    </p:animClr>
                                    <p:animClr clrSpc="hsl" dir="cw">
                                      <p:cBhvr>
                                        <p:cTn id="44" dur="1000" fill="hold"/>
                                        <p:tgtEl>
                                          <p:spTgt spid="67"/>
                                        </p:tgtEl>
                                        <p:attrNameLst>
                                          <p:attrName>fillcolor</p:attrName>
                                        </p:attrNameLst>
                                      </p:cBhvr>
                                      <p:by>
                                        <p:hsl h="7200000" s="0" l="0"/>
                                      </p:by>
                                    </p:animClr>
                                    <p:animClr clrSpc="hsl" dir="cw">
                                      <p:cBhvr>
                                        <p:cTn id="45" dur="1000" fill="hold"/>
                                        <p:tgtEl>
                                          <p:spTgt spid="67"/>
                                        </p:tgtEl>
                                        <p:attrNameLst>
                                          <p:attrName>stroke.color</p:attrName>
                                        </p:attrNameLst>
                                      </p:cBhvr>
                                      <p:by>
                                        <p:hsl h="7200000" s="0" l="0"/>
                                      </p:by>
                                    </p:animClr>
                                    <p:set>
                                      <p:cBhvr>
                                        <p:cTn id="46" dur="1000" fill="hold"/>
                                        <p:tgtEl>
                                          <p:spTgt spid="67"/>
                                        </p:tgtEl>
                                        <p:attrNameLst>
                                          <p:attrName>fill.type</p:attrName>
                                        </p:attrNameLst>
                                      </p:cBhvr>
                                      <p:to>
                                        <p:strVal val="solid"/>
                                      </p:to>
                                    </p:set>
                                  </p:childTnLst>
                                </p:cTn>
                              </p:par>
                              <p:par>
                                <p:cTn id="47" presetID="1" presetClass="exit" presetSubtype="0" fill="hold" nodeType="withEffect">
                                  <p:stCondLst>
                                    <p:cond delay="3100"/>
                                  </p:stCondLst>
                                  <p:childTnLst>
                                    <p:set>
                                      <p:cBhvr>
                                        <p:cTn id="48" dur="1" fill="hold">
                                          <p:stCondLst>
                                            <p:cond delay="0"/>
                                          </p:stCondLst>
                                        </p:cTn>
                                        <p:tgtEl>
                                          <p:spTgt spid="91"/>
                                        </p:tgtEl>
                                        <p:attrNameLst>
                                          <p:attrName>style.visibility</p:attrName>
                                        </p:attrNameLst>
                                      </p:cBhvr>
                                      <p:to>
                                        <p:strVal val="hidden"/>
                                      </p:to>
                                    </p:set>
                                  </p:childTnLst>
                                </p:cTn>
                              </p:par>
                              <p:par>
                                <p:cTn id="49" presetID="1" presetClass="entr" presetSubtype="0" fill="hold" nodeType="withEffect">
                                  <p:stCondLst>
                                    <p:cond delay="3100"/>
                                  </p:stCondLst>
                                  <p:childTnLst>
                                    <p:set>
                                      <p:cBhvr>
                                        <p:cTn id="50" dur="1" fill="hold">
                                          <p:stCondLst>
                                            <p:cond delay="0"/>
                                          </p:stCondLst>
                                        </p:cTn>
                                        <p:tgtEl>
                                          <p:spTgt spid="48"/>
                                        </p:tgtEl>
                                        <p:attrNameLst>
                                          <p:attrName>style.visibility</p:attrName>
                                        </p:attrNameLst>
                                      </p:cBhvr>
                                      <p:to>
                                        <p:strVal val="visible"/>
                                      </p:to>
                                    </p:set>
                                  </p:childTnLst>
                                </p:cTn>
                              </p:par>
                              <p:par>
                                <p:cTn id="51" presetID="21" presetClass="emph" presetSubtype="0" fill="remove" grpId="0" nodeType="withEffect">
                                  <p:stCondLst>
                                    <p:cond delay="3100"/>
                                  </p:stCondLst>
                                  <p:childTnLst>
                                    <p:animClr clrSpc="hsl" dir="cw">
                                      <p:cBhvr override="childStyle">
                                        <p:cTn id="52" dur="1000" fill="hold"/>
                                        <p:tgtEl>
                                          <p:spTgt spid="64"/>
                                        </p:tgtEl>
                                        <p:attrNameLst>
                                          <p:attrName>style.color</p:attrName>
                                        </p:attrNameLst>
                                      </p:cBhvr>
                                      <p:by>
                                        <p:hsl h="7200000" s="0" l="0"/>
                                      </p:by>
                                    </p:animClr>
                                    <p:animClr clrSpc="hsl" dir="cw">
                                      <p:cBhvr>
                                        <p:cTn id="53" dur="1000" fill="hold"/>
                                        <p:tgtEl>
                                          <p:spTgt spid="64"/>
                                        </p:tgtEl>
                                        <p:attrNameLst>
                                          <p:attrName>fillcolor</p:attrName>
                                        </p:attrNameLst>
                                      </p:cBhvr>
                                      <p:by>
                                        <p:hsl h="7200000" s="0" l="0"/>
                                      </p:by>
                                    </p:animClr>
                                    <p:animClr clrSpc="hsl" dir="cw">
                                      <p:cBhvr>
                                        <p:cTn id="54" dur="1000" fill="hold"/>
                                        <p:tgtEl>
                                          <p:spTgt spid="64"/>
                                        </p:tgtEl>
                                        <p:attrNameLst>
                                          <p:attrName>stroke.color</p:attrName>
                                        </p:attrNameLst>
                                      </p:cBhvr>
                                      <p:by>
                                        <p:hsl h="7200000" s="0" l="0"/>
                                      </p:by>
                                    </p:animClr>
                                    <p:set>
                                      <p:cBhvr>
                                        <p:cTn id="55" dur="1000" fill="hold"/>
                                        <p:tgtEl>
                                          <p:spTgt spid="64"/>
                                        </p:tgtEl>
                                        <p:attrNameLst>
                                          <p:attrName>fill.type</p:attrName>
                                        </p:attrNameLst>
                                      </p:cBhvr>
                                      <p:to>
                                        <p:strVal val="solid"/>
                                      </p:to>
                                    </p:set>
                                  </p:childTnLst>
                                </p:cTn>
                              </p:par>
                              <p:par>
                                <p:cTn id="56" presetID="1" presetClass="exit" presetSubtype="0" fill="hold" nodeType="withEffect">
                                  <p:stCondLst>
                                    <p:cond delay="4100"/>
                                  </p:stCondLst>
                                  <p:childTnLst>
                                    <p:set>
                                      <p:cBhvr>
                                        <p:cTn id="57" dur="1" fill="hold">
                                          <p:stCondLst>
                                            <p:cond delay="0"/>
                                          </p:stCondLst>
                                        </p:cTn>
                                        <p:tgtEl>
                                          <p:spTgt spid="48"/>
                                        </p:tgtEl>
                                        <p:attrNameLst>
                                          <p:attrName>style.visibility</p:attrName>
                                        </p:attrNameLst>
                                      </p:cBhvr>
                                      <p:to>
                                        <p:strVal val="hidden"/>
                                      </p:to>
                                    </p:set>
                                  </p:childTnLst>
                                </p:cTn>
                              </p:par>
                              <p:par>
                                <p:cTn id="58" presetID="1" presetClass="entr" presetSubtype="0" fill="hold" nodeType="withEffect">
                                  <p:stCondLst>
                                    <p:cond delay="4100"/>
                                  </p:stCondLst>
                                  <p:childTnLst>
                                    <p:set>
                                      <p:cBhvr>
                                        <p:cTn id="59" dur="1" fill="hold">
                                          <p:stCondLst>
                                            <p:cond delay="0"/>
                                          </p:stCondLst>
                                        </p:cTn>
                                        <p:tgtEl>
                                          <p:spTgt spid="51"/>
                                        </p:tgtEl>
                                        <p:attrNameLst>
                                          <p:attrName>style.visibility</p:attrName>
                                        </p:attrNameLst>
                                      </p:cBhvr>
                                      <p:to>
                                        <p:strVal val="visible"/>
                                      </p:to>
                                    </p:set>
                                  </p:childTnLst>
                                </p:cTn>
                              </p:par>
                              <p:par>
                                <p:cTn id="60" presetID="21" presetClass="emph" presetSubtype="0" fill="remove" grpId="0" nodeType="withEffect">
                                  <p:stCondLst>
                                    <p:cond delay="4100"/>
                                  </p:stCondLst>
                                  <p:childTnLst>
                                    <p:animClr clrSpc="hsl" dir="cw">
                                      <p:cBhvr override="childStyle">
                                        <p:cTn id="61" dur="1000" fill="hold"/>
                                        <p:tgtEl>
                                          <p:spTgt spid="77"/>
                                        </p:tgtEl>
                                        <p:attrNameLst>
                                          <p:attrName>style.color</p:attrName>
                                        </p:attrNameLst>
                                      </p:cBhvr>
                                      <p:by>
                                        <p:hsl h="7200000" s="0" l="0"/>
                                      </p:by>
                                    </p:animClr>
                                    <p:animClr clrSpc="hsl" dir="cw">
                                      <p:cBhvr>
                                        <p:cTn id="62" dur="1000" fill="hold"/>
                                        <p:tgtEl>
                                          <p:spTgt spid="77"/>
                                        </p:tgtEl>
                                        <p:attrNameLst>
                                          <p:attrName>fillcolor</p:attrName>
                                        </p:attrNameLst>
                                      </p:cBhvr>
                                      <p:by>
                                        <p:hsl h="7200000" s="0" l="0"/>
                                      </p:by>
                                    </p:animClr>
                                    <p:animClr clrSpc="hsl" dir="cw">
                                      <p:cBhvr>
                                        <p:cTn id="63" dur="1000" fill="hold"/>
                                        <p:tgtEl>
                                          <p:spTgt spid="77"/>
                                        </p:tgtEl>
                                        <p:attrNameLst>
                                          <p:attrName>stroke.color</p:attrName>
                                        </p:attrNameLst>
                                      </p:cBhvr>
                                      <p:by>
                                        <p:hsl h="7200000" s="0" l="0"/>
                                      </p:by>
                                    </p:animClr>
                                    <p:set>
                                      <p:cBhvr>
                                        <p:cTn id="64" dur="1000" fill="hold"/>
                                        <p:tgtEl>
                                          <p:spTgt spid="77"/>
                                        </p:tgtEl>
                                        <p:attrNameLst>
                                          <p:attrName>fill.type</p:attrName>
                                        </p:attrNameLst>
                                      </p:cBhvr>
                                      <p:to>
                                        <p:strVal val="solid"/>
                                      </p:to>
                                    </p:set>
                                  </p:childTnLst>
                                </p:cTn>
                              </p:par>
                              <p:par>
                                <p:cTn id="65" presetID="1" presetClass="exit" presetSubtype="0" fill="hold" nodeType="withEffect">
                                  <p:stCondLst>
                                    <p:cond delay="5100"/>
                                  </p:stCondLst>
                                  <p:childTnLst>
                                    <p:set>
                                      <p:cBhvr>
                                        <p:cTn id="66" dur="1" fill="hold">
                                          <p:stCondLst>
                                            <p:cond delay="0"/>
                                          </p:stCondLst>
                                        </p:cTn>
                                        <p:tgtEl>
                                          <p:spTgt spid="51"/>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3"/>
                                        </p:tgtEl>
                                        <p:attrNameLst>
                                          <p:attrName>style.visibility</p:attrName>
                                        </p:attrNameLst>
                                      </p:cBhvr>
                                      <p:to>
                                        <p:strVal val="visible"/>
                                      </p:to>
                                    </p:set>
                                    <p:animEffect transition="in" filter="fade">
                                      <p:cBhvr>
                                        <p:cTn id="7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67" grpId="0" animBg="1"/>
      <p:bldP spid="72" grpId="0" animBg="1"/>
      <p:bldP spid="77"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HOW SCATTERED / CLUSTERED?</a:t>
            </a:r>
            <a:endParaRPr lang="en-US" dirty="0"/>
          </a:p>
        </p:txBody>
      </p:sp>
      <p:sp>
        <p:nvSpPr>
          <p:cNvPr id="5" name="Rechteck 4"/>
          <p:cNvSpPr/>
          <p:nvPr/>
        </p:nvSpPr>
        <p:spPr>
          <a:xfrm>
            <a:off x="4249928" y="166634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3230571" y="234888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5245286" y="234888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2604097" y="3068825"/>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3855849" y="306896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 9"/>
          <p:cNvSpPr/>
          <p:nvPr/>
        </p:nvSpPr>
        <p:spPr>
          <a:xfrm>
            <a:off x="4644008" y="3068825"/>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 10"/>
          <p:cNvSpPr/>
          <p:nvPr/>
        </p:nvSpPr>
        <p:spPr>
          <a:xfrm>
            <a:off x="5874446" y="3068960"/>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winkelte Verbindung 12"/>
          <p:cNvCxnSpPr>
            <a:stCxn id="5" idx="1"/>
            <a:endCxn id="6" idx="0"/>
          </p:cNvCxnSpPr>
          <p:nvPr/>
        </p:nvCxnSpPr>
        <p:spPr>
          <a:xfrm rot="10800000" flipV="1">
            <a:off x="3482600" y="1846360"/>
            <a:ext cx="767329" cy="50252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Gewinkelte Verbindung 13"/>
          <p:cNvCxnSpPr>
            <a:stCxn id="5" idx="3"/>
            <a:endCxn id="7" idx="0"/>
          </p:cNvCxnSpPr>
          <p:nvPr/>
        </p:nvCxnSpPr>
        <p:spPr>
          <a:xfrm>
            <a:off x="4753984" y="1846360"/>
            <a:ext cx="743330" cy="50252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Gewinkelte Verbindung 16"/>
          <p:cNvCxnSpPr>
            <a:stCxn id="8" idx="0"/>
            <a:endCxn id="6" idx="1"/>
          </p:cNvCxnSpPr>
          <p:nvPr/>
        </p:nvCxnSpPr>
        <p:spPr>
          <a:xfrm rot="5400000" flipH="1" flipV="1">
            <a:off x="2773386" y="2611640"/>
            <a:ext cx="539925" cy="374446"/>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winkelte Verbindung 19"/>
          <p:cNvCxnSpPr>
            <a:stCxn id="9" idx="0"/>
            <a:endCxn id="6" idx="3"/>
          </p:cNvCxnSpPr>
          <p:nvPr/>
        </p:nvCxnSpPr>
        <p:spPr>
          <a:xfrm rot="16200000" flipV="1">
            <a:off x="3651222" y="2612305"/>
            <a:ext cx="540060" cy="37325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Gewinkelte Verbindung 22"/>
          <p:cNvCxnSpPr>
            <a:stCxn id="10" idx="0"/>
            <a:endCxn id="7" idx="1"/>
          </p:cNvCxnSpPr>
          <p:nvPr/>
        </p:nvCxnSpPr>
        <p:spPr>
          <a:xfrm rot="5400000" flipH="1" flipV="1">
            <a:off x="4800699" y="2624238"/>
            <a:ext cx="539925" cy="349250"/>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Gewinkelte Verbindung 25"/>
          <p:cNvCxnSpPr>
            <a:stCxn id="11" idx="0"/>
            <a:endCxn id="7" idx="3"/>
          </p:cNvCxnSpPr>
          <p:nvPr/>
        </p:nvCxnSpPr>
        <p:spPr>
          <a:xfrm rot="16200000" flipV="1">
            <a:off x="5667878" y="2610364"/>
            <a:ext cx="540060" cy="377132"/>
          </a:xfrm>
          <a:prstGeom prst="bentConnector2">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winkelte Verbindung 31"/>
          <p:cNvCxnSpPr>
            <a:stCxn id="8" idx="3"/>
            <a:endCxn id="9" idx="1"/>
          </p:cNvCxnSpPr>
          <p:nvPr/>
        </p:nvCxnSpPr>
        <p:spPr>
          <a:xfrm>
            <a:off x="3108153" y="3248845"/>
            <a:ext cx="747696"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Gewinkelte Verbindung 43"/>
          <p:cNvCxnSpPr>
            <a:stCxn id="9" idx="3"/>
            <a:endCxn id="10" idx="1"/>
          </p:cNvCxnSpPr>
          <p:nvPr/>
        </p:nvCxnSpPr>
        <p:spPr>
          <a:xfrm flipV="1">
            <a:off x="4359905" y="3248845"/>
            <a:ext cx="284103"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Gewinkelte Verbindung 46"/>
          <p:cNvCxnSpPr>
            <a:stCxn id="10" idx="3"/>
            <a:endCxn id="11" idx="1"/>
          </p:cNvCxnSpPr>
          <p:nvPr/>
        </p:nvCxnSpPr>
        <p:spPr>
          <a:xfrm>
            <a:off x="5148064" y="3248845"/>
            <a:ext cx="726382" cy="135"/>
          </a:xfrm>
          <a:prstGeom prst="bentConnector3">
            <a:avLst>
              <a:gd name="adj1" fmla="val 50000"/>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Gewinkelte Verbindung 49"/>
          <p:cNvCxnSpPr>
            <a:stCxn id="11" idx="3"/>
          </p:cNvCxnSpPr>
          <p:nvPr/>
        </p:nvCxnSpPr>
        <p:spPr>
          <a:xfrm flipV="1">
            <a:off x="6378502" y="3248845"/>
            <a:ext cx="1289842" cy="135"/>
          </a:xfrm>
          <a:prstGeom prst="bentConnector3">
            <a:avLst>
              <a:gd name="adj1" fmla="val 50000"/>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6" name="Gewinkelte Verbindung 55"/>
          <p:cNvCxnSpPr>
            <a:endCxn id="8" idx="1"/>
          </p:cNvCxnSpPr>
          <p:nvPr/>
        </p:nvCxnSpPr>
        <p:spPr>
          <a:xfrm flipV="1">
            <a:off x="1292426" y="3248845"/>
            <a:ext cx="1311671" cy="135"/>
          </a:xfrm>
          <a:prstGeom prst="bentConnector3">
            <a:avLst>
              <a:gd name="adj1" fmla="val 50000"/>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3" name="Rechteck 62"/>
          <p:cNvSpPr/>
          <p:nvPr/>
        </p:nvSpPr>
        <p:spPr>
          <a:xfrm>
            <a:off x="52719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4" name="Rechteck 63"/>
          <p:cNvSpPr/>
          <p:nvPr/>
        </p:nvSpPr>
        <p:spPr>
          <a:xfrm>
            <a:off x="1031250"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5" name="Rechteck 64"/>
          <p:cNvSpPr/>
          <p:nvPr/>
        </p:nvSpPr>
        <p:spPr>
          <a:xfrm>
            <a:off x="153530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6" name="Rechteck 65"/>
          <p:cNvSpPr/>
          <p:nvPr/>
        </p:nvSpPr>
        <p:spPr>
          <a:xfrm>
            <a:off x="203907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7" name="Rechteck 66"/>
          <p:cNvSpPr/>
          <p:nvPr/>
        </p:nvSpPr>
        <p:spPr>
          <a:xfrm>
            <a:off x="253929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Rechteck 67"/>
          <p:cNvSpPr/>
          <p:nvPr/>
        </p:nvSpPr>
        <p:spPr>
          <a:xfrm>
            <a:off x="3043348"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Rechteck 68"/>
          <p:cNvSpPr/>
          <p:nvPr/>
        </p:nvSpPr>
        <p:spPr>
          <a:xfrm>
            <a:off x="354740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0" name="Rechteck 69"/>
          <p:cNvSpPr/>
          <p:nvPr/>
        </p:nvSpPr>
        <p:spPr>
          <a:xfrm>
            <a:off x="405117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1" name="Rechteck 70"/>
          <p:cNvSpPr/>
          <p:nvPr/>
        </p:nvSpPr>
        <p:spPr>
          <a:xfrm>
            <a:off x="453779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Rechteck 71"/>
          <p:cNvSpPr/>
          <p:nvPr/>
        </p:nvSpPr>
        <p:spPr>
          <a:xfrm>
            <a:off x="5041848"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Rechteck 72"/>
          <p:cNvSpPr/>
          <p:nvPr/>
        </p:nvSpPr>
        <p:spPr>
          <a:xfrm>
            <a:off x="554590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Rechteck 73"/>
          <p:cNvSpPr/>
          <p:nvPr/>
        </p:nvSpPr>
        <p:spPr>
          <a:xfrm>
            <a:off x="6049674"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Rechteck 74"/>
          <p:cNvSpPr/>
          <p:nvPr/>
        </p:nvSpPr>
        <p:spPr>
          <a:xfrm>
            <a:off x="6549890"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Rechteck 75"/>
          <p:cNvSpPr/>
          <p:nvPr/>
        </p:nvSpPr>
        <p:spPr>
          <a:xfrm>
            <a:off x="7053946"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Rechteck 76"/>
          <p:cNvSpPr/>
          <p:nvPr/>
        </p:nvSpPr>
        <p:spPr>
          <a:xfrm>
            <a:off x="755800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Rechteck 77"/>
          <p:cNvSpPr/>
          <p:nvPr/>
        </p:nvSpPr>
        <p:spPr>
          <a:xfrm>
            <a:off x="8061772" y="4941168"/>
            <a:ext cx="504056" cy="36004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0" name="Gerade Verbindung 79"/>
          <p:cNvCxnSpPr/>
          <p:nvPr/>
        </p:nvCxnSpPr>
        <p:spPr>
          <a:xfrm>
            <a:off x="2876949" y="350100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Gerade Verbindung 80"/>
          <p:cNvCxnSpPr/>
          <p:nvPr/>
        </p:nvCxnSpPr>
        <p:spPr>
          <a:xfrm>
            <a:off x="4107878" y="350100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 Verbindung mit Pfeil 82"/>
          <p:cNvCxnSpPr/>
          <p:nvPr/>
        </p:nvCxnSpPr>
        <p:spPr>
          <a:xfrm>
            <a:off x="2876949" y="3717032"/>
            <a:ext cx="302526" cy="0"/>
          </a:xfrm>
          <a:prstGeom prst="straightConnector1">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7" name="Gerade Verbindung 86"/>
          <p:cNvCxnSpPr>
            <a:stCxn id="8" idx="2"/>
            <a:endCxn id="63" idx="0"/>
          </p:cNvCxnSpPr>
          <p:nvPr/>
        </p:nvCxnSpPr>
        <p:spPr>
          <a:xfrm flipH="1">
            <a:off x="779222" y="3428865"/>
            <a:ext cx="2076903" cy="1512303"/>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a:stCxn id="9" idx="2"/>
            <a:endCxn id="63" idx="0"/>
          </p:cNvCxnSpPr>
          <p:nvPr/>
        </p:nvCxnSpPr>
        <p:spPr>
          <a:xfrm flipH="1">
            <a:off x="779222" y="3429000"/>
            <a:ext cx="3328655" cy="15121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Gerade Verbindung 48"/>
          <p:cNvCxnSpPr>
            <a:stCxn id="9" idx="2"/>
            <a:endCxn id="64" idx="0"/>
          </p:cNvCxnSpPr>
          <p:nvPr/>
        </p:nvCxnSpPr>
        <p:spPr>
          <a:xfrm flipH="1">
            <a:off x="1283278" y="3429000"/>
            <a:ext cx="2824599" cy="15121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feld 42"/>
          <p:cNvSpPr txBox="1"/>
          <p:nvPr/>
        </p:nvSpPr>
        <p:spPr>
          <a:xfrm>
            <a:off x="527194" y="5661248"/>
            <a:ext cx="8038634" cy="461665"/>
          </a:xfrm>
          <a:prstGeom prst="rect">
            <a:avLst/>
          </a:prstGeom>
          <a:noFill/>
        </p:spPr>
        <p:txBody>
          <a:bodyPr wrap="square" rtlCol="0">
            <a:spAutoFit/>
          </a:bodyPr>
          <a:lstStyle/>
          <a:p>
            <a:r>
              <a:rPr lang="en-US" sz="2400" dirty="0" smtClean="0"/>
              <a:t>1,000 rows =&gt; visit 10 table blocks: 10 * 5ms = 50 </a:t>
            </a:r>
            <a:r>
              <a:rPr lang="en-US" sz="2400" dirty="0" err="1" smtClean="0"/>
              <a:t>ms</a:t>
            </a:r>
            <a:endParaRPr lang="en-US" sz="2400" dirty="0"/>
          </a:p>
        </p:txBody>
      </p:sp>
    </p:spTree>
    <p:extLst>
      <p:ext uri="{BB962C8B-B14F-4D97-AF65-F5344CB8AC3E}">
        <p14:creationId xmlns:p14="http://schemas.microsoft.com/office/powerpoint/2010/main" val="337257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remove" nodeType="clickEffect">
                                  <p:stCondLst>
                                    <p:cond delay="0"/>
                                  </p:stCondLst>
                                  <p:childTnLst>
                                    <p:animClr clrSpc="rgb" dir="cw">
                                      <p:cBhvr>
                                        <p:cTn id="6" dur="1000" fill="hold"/>
                                        <p:tgtEl>
                                          <p:spTgt spid="13"/>
                                        </p:tgtEl>
                                        <p:attrNameLst>
                                          <p:attrName>stroke.color</p:attrName>
                                        </p:attrNameLst>
                                      </p:cBhvr>
                                      <p:to>
                                        <a:srgbClr val="FF3300"/>
                                      </p:to>
                                    </p:animClr>
                                    <p:set>
                                      <p:cBhvr>
                                        <p:cTn id="7" dur="1000" fill="hold"/>
                                        <p:tgtEl>
                                          <p:spTgt spid="13"/>
                                        </p:tgtEl>
                                        <p:attrNameLst>
                                          <p:attrName>stroke.on</p:attrName>
                                        </p:attrNameLst>
                                      </p:cBhvr>
                                      <p:to>
                                        <p:strVal val="true"/>
                                      </p:to>
                                    </p:set>
                                  </p:childTnLst>
                                </p:cTn>
                              </p:par>
                            </p:childTnLst>
                          </p:cTn>
                        </p:par>
                        <p:par>
                          <p:cTn id="8" fill="hold">
                            <p:stCondLst>
                              <p:cond delay="1000"/>
                            </p:stCondLst>
                            <p:childTnLst>
                              <p:par>
                                <p:cTn id="9" presetID="7" presetClass="emph" presetSubtype="2" fill="remove" nodeType="afterEffect">
                                  <p:stCondLst>
                                    <p:cond delay="0"/>
                                  </p:stCondLst>
                                  <p:childTnLst>
                                    <p:animClr clrSpc="rgb" dir="cw">
                                      <p:cBhvr>
                                        <p:cTn id="10" dur="1000" fill="hold"/>
                                        <p:tgtEl>
                                          <p:spTgt spid="17"/>
                                        </p:tgtEl>
                                        <p:attrNameLst>
                                          <p:attrName>stroke.color</p:attrName>
                                        </p:attrNameLst>
                                      </p:cBhvr>
                                      <p:to>
                                        <a:srgbClr val="FF3300"/>
                                      </p:to>
                                    </p:animClr>
                                    <p:set>
                                      <p:cBhvr>
                                        <p:cTn id="11" dur="1000" fill="hold"/>
                                        <p:tgtEl>
                                          <p:spTgt spid="17"/>
                                        </p:tgtEl>
                                        <p:attrNameLst>
                                          <p:attrName>stroke.on</p:attrName>
                                        </p:attrNameLst>
                                      </p:cBhvr>
                                      <p:to>
                                        <p:strVal val="tru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83"/>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81"/>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80"/>
                                        </p:tgtEl>
                                        <p:attrNameLst>
                                          <p:attrName>style.visibility</p:attrName>
                                        </p:attrNameLst>
                                      </p:cBhvr>
                                      <p:to>
                                        <p:strVal val="visible"/>
                                      </p:to>
                                    </p:set>
                                  </p:childTnLst>
                                </p:cTn>
                              </p:par>
                              <p:par>
                                <p:cTn id="20" presetID="42" presetClass="path" presetSubtype="0" accel="50000" decel="50000" fill="hold" nodeType="withEffect">
                                  <p:stCondLst>
                                    <p:cond delay="0"/>
                                  </p:stCondLst>
                                  <p:childTnLst>
                                    <p:animMotion origin="layout" path="M 3.61111E-6 3.14524E-6 L 0.09809 3.14524E-6 " pathEditMode="relative" rAng="0" ptsTypes="AA">
                                      <p:cBhvr>
                                        <p:cTn id="21" dur="5000" fill="hold"/>
                                        <p:tgtEl>
                                          <p:spTgt spid="83"/>
                                        </p:tgtEl>
                                        <p:attrNameLst>
                                          <p:attrName>ppt_x</p:attrName>
                                          <p:attrName>ppt_y</p:attrName>
                                        </p:attrNameLst>
                                      </p:cBhvr>
                                      <p:rCtr x="4896" y="0"/>
                                    </p:animMotion>
                                  </p:childTnLst>
                                </p:cTn>
                              </p:par>
                              <p:par>
                                <p:cTn id="22" presetID="1" presetClass="entr" presetSubtype="0" fill="hold" nodeType="withEffect">
                                  <p:stCondLst>
                                    <p:cond delay="0"/>
                                  </p:stCondLst>
                                  <p:childTnLst>
                                    <p:set>
                                      <p:cBhvr>
                                        <p:cTn id="23" dur="1" fill="hold">
                                          <p:stCondLst>
                                            <p:cond delay="0"/>
                                          </p:stCondLst>
                                        </p:cTn>
                                        <p:tgtEl>
                                          <p:spTgt spid="87"/>
                                        </p:tgtEl>
                                        <p:attrNameLst>
                                          <p:attrName>style.visibility</p:attrName>
                                        </p:attrNameLst>
                                      </p:cBhvr>
                                      <p:to>
                                        <p:strVal val="visible"/>
                                      </p:to>
                                    </p:set>
                                  </p:childTnLst>
                                </p:cTn>
                              </p:par>
                              <p:par>
                                <p:cTn id="24" presetID="21" presetClass="emph" presetSubtype="0" fill="remove" grpId="0" nodeType="withEffect">
                                  <p:stCondLst>
                                    <p:cond delay="0"/>
                                  </p:stCondLst>
                                  <p:childTnLst>
                                    <p:animClr clrSpc="hsl" dir="cw">
                                      <p:cBhvr override="childStyle">
                                        <p:cTn id="25" dur="1000" fill="hold"/>
                                        <p:tgtEl>
                                          <p:spTgt spid="63"/>
                                        </p:tgtEl>
                                        <p:attrNameLst>
                                          <p:attrName>style.color</p:attrName>
                                        </p:attrNameLst>
                                      </p:cBhvr>
                                      <p:by>
                                        <p:hsl h="7200000" s="0" l="0"/>
                                      </p:by>
                                    </p:animClr>
                                    <p:animClr clrSpc="hsl" dir="cw">
                                      <p:cBhvr>
                                        <p:cTn id="26" dur="1000" fill="hold"/>
                                        <p:tgtEl>
                                          <p:spTgt spid="63"/>
                                        </p:tgtEl>
                                        <p:attrNameLst>
                                          <p:attrName>fillcolor</p:attrName>
                                        </p:attrNameLst>
                                      </p:cBhvr>
                                      <p:by>
                                        <p:hsl h="7200000" s="0" l="0"/>
                                      </p:by>
                                    </p:animClr>
                                    <p:animClr clrSpc="hsl" dir="cw">
                                      <p:cBhvr>
                                        <p:cTn id="27" dur="1000" fill="hold"/>
                                        <p:tgtEl>
                                          <p:spTgt spid="63"/>
                                        </p:tgtEl>
                                        <p:attrNameLst>
                                          <p:attrName>stroke.color</p:attrName>
                                        </p:attrNameLst>
                                      </p:cBhvr>
                                      <p:by>
                                        <p:hsl h="7200000" s="0" l="0"/>
                                      </p:by>
                                    </p:animClr>
                                    <p:set>
                                      <p:cBhvr>
                                        <p:cTn id="28" dur="1000" fill="hold"/>
                                        <p:tgtEl>
                                          <p:spTgt spid="63"/>
                                        </p:tgtEl>
                                        <p:attrNameLst>
                                          <p:attrName>fill.type</p:attrName>
                                        </p:attrNameLst>
                                      </p:cBhvr>
                                      <p:to>
                                        <p:strVal val="solid"/>
                                      </p:to>
                                    </p:set>
                                  </p:childTnLst>
                                </p:cTn>
                              </p:par>
                              <p:par>
                                <p:cTn id="29" presetID="21" presetClass="emph" presetSubtype="0" fill="remove" grpId="1" nodeType="withEffect">
                                  <p:stCondLst>
                                    <p:cond delay="1100"/>
                                  </p:stCondLst>
                                  <p:childTnLst>
                                    <p:animClr clrSpc="hsl" dir="cw">
                                      <p:cBhvr override="childStyle">
                                        <p:cTn id="30" dur="1000" fill="hold"/>
                                        <p:tgtEl>
                                          <p:spTgt spid="63"/>
                                        </p:tgtEl>
                                        <p:attrNameLst>
                                          <p:attrName>style.color</p:attrName>
                                        </p:attrNameLst>
                                      </p:cBhvr>
                                      <p:by>
                                        <p:hsl h="7200000" s="0" l="0"/>
                                      </p:by>
                                    </p:animClr>
                                    <p:animClr clrSpc="hsl" dir="cw">
                                      <p:cBhvr>
                                        <p:cTn id="31" dur="1000" fill="hold"/>
                                        <p:tgtEl>
                                          <p:spTgt spid="63"/>
                                        </p:tgtEl>
                                        <p:attrNameLst>
                                          <p:attrName>fillcolor</p:attrName>
                                        </p:attrNameLst>
                                      </p:cBhvr>
                                      <p:by>
                                        <p:hsl h="7200000" s="0" l="0"/>
                                      </p:by>
                                    </p:animClr>
                                    <p:animClr clrSpc="hsl" dir="cw">
                                      <p:cBhvr>
                                        <p:cTn id="32" dur="1000" fill="hold"/>
                                        <p:tgtEl>
                                          <p:spTgt spid="63"/>
                                        </p:tgtEl>
                                        <p:attrNameLst>
                                          <p:attrName>stroke.color</p:attrName>
                                        </p:attrNameLst>
                                      </p:cBhvr>
                                      <p:by>
                                        <p:hsl h="7200000" s="0" l="0"/>
                                      </p:by>
                                    </p:animClr>
                                    <p:set>
                                      <p:cBhvr>
                                        <p:cTn id="33" dur="1000" fill="hold"/>
                                        <p:tgtEl>
                                          <p:spTgt spid="63"/>
                                        </p:tgtEl>
                                        <p:attrNameLst>
                                          <p:attrName>fill.type</p:attrName>
                                        </p:attrNameLst>
                                      </p:cBhvr>
                                      <p:to>
                                        <p:strVal val="solid"/>
                                      </p:to>
                                    </p:set>
                                  </p:childTnLst>
                                </p:cTn>
                              </p:par>
                              <p:par>
                                <p:cTn id="34" presetID="21" presetClass="emph" presetSubtype="0" fill="remove" grpId="2" nodeType="withEffect">
                                  <p:stCondLst>
                                    <p:cond delay="2100"/>
                                  </p:stCondLst>
                                  <p:childTnLst>
                                    <p:animClr clrSpc="hsl" dir="cw">
                                      <p:cBhvr override="childStyle">
                                        <p:cTn id="35" dur="1000" fill="hold"/>
                                        <p:tgtEl>
                                          <p:spTgt spid="63"/>
                                        </p:tgtEl>
                                        <p:attrNameLst>
                                          <p:attrName>style.color</p:attrName>
                                        </p:attrNameLst>
                                      </p:cBhvr>
                                      <p:by>
                                        <p:hsl h="7200000" s="0" l="0"/>
                                      </p:by>
                                    </p:animClr>
                                    <p:animClr clrSpc="hsl" dir="cw">
                                      <p:cBhvr>
                                        <p:cTn id="36" dur="1000" fill="hold"/>
                                        <p:tgtEl>
                                          <p:spTgt spid="63"/>
                                        </p:tgtEl>
                                        <p:attrNameLst>
                                          <p:attrName>fillcolor</p:attrName>
                                        </p:attrNameLst>
                                      </p:cBhvr>
                                      <p:by>
                                        <p:hsl h="7200000" s="0" l="0"/>
                                      </p:by>
                                    </p:animClr>
                                    <p:animClr clrSpc="hsl" dir="cw">
                                      <p:cBhvr>
                                        <p:cTn id="37" dur="1000" fill="hold"/>
                                        <p:tgtEl>
                                          <p:spTgt spid="63"/>
                                        </p:tgtEl>
                                        <p:attrNameLst>
                                          <p:attrName>stroke.color</p:attrName>
                                        </p:attrNameLst>
                                      </p:cBhvr>
                                      <p:by>
                                        <p:hsl h="7200000" s="0" l="0"/>
                                      </p:by>
                                    </p:animClr>
                                    <p:set>
                                      <p:cBhvr>
                                        <p:cTn id="38" dur="1000" fill="hold"/>
                                        <p:tgtEl>
                                          <p:spTgt spid="63"/>
                                        </p:tgtEl>
                                        <p:attrNameLst>
                                          <p:attrName>fill.type</p:attrName>
                                        </p:attrNameLst>
                                      </p:cBhvr>
                                      <p:to>
                                        <p:strVal val="solid"/>
                                      </p:to>
                                    </p:set>
                                  </p:childTnLst>
                                </p:cTn>
                              </p:par>
                              <p:par>
                                <p:cTn id="39" presetID="1" presetClass="exit" presetSubtype="0" fill="hold" nodeType="withEffect">
                                  <p:stCondLst>
                                    <p:cond delay="3100"/>
                                  </p:stCondLst>
                                  <p:childTnLst>
                                    <p:set>
                                      <p:cBhvr>
                                        <p:cTn id="40" dur="1" fill="hold">
                                          <p:stCondLst>
                                            <p:cond delay="0"/>
                                          </p:stCondLst>
                                        </p:cTn>
                                        <p:tgtEl>
                                          <p:spTgt spid="87"/>
                                        </p:tgtEl>
                                        <p:attrNameLst>
                                          <p:attrName>style.visibility</p:attrName>
                                        </p:attrNameLst>
                                      </p:cBhvr>
                                      <p:to>
                                        <p:strVal val="hidden"/>
                                      </p:to>
                                    </p:set>
                                  </p:childTnLst>
                                </p:cTn>
                              </p:par>
                              <p:par>
                                <p:cTn id="41" presetID="1" presetClass="entr" presetSubtype="0" fill="hold" nodeType="withEffect">
                                  <p:stCondLst>
                                    <p:cond delay="3100"/>
                                  </p:stCondLst>
                                  <p:childTnLst>
                                    <p:set>
                                      <p:cBhvr>
                                        <p:cTn id="42" dur="1" fill="hold">
                                          <p:stCondLst>
                                            <p:cond delay="0"/>
                                          </p:stCondLst>
                                        </p:cTn>
                                        <p:tgtEl>
                                          <p:spTgt spid="45"/>
                                        </p:tgtEl>
                                        <p:attrNameLst>
                                          <p:attrName>style.visibility</p:attrName>
                                        </p:attrNameLst>
                                      </p:cBhvr>
                                      <p:to>
                                        <p:strVal val="visible"/>
                                      </p:to>
                                    </p:set>
                                  </p:childTnLst>
                                </p:cTn>
                              </p:par>
                              <p:par>
                                <p:cTn id="43" presetID="21" presetClass="emph" presetSubtype="0" fill="remove" grpId="3" nodeType="withEffect">
                                  <p:stCondLst>
                                    <p:cond delay="3100"/>
                                  </p:stCondLst>
                                  <p:childTnLst>
                                    <p:animClr clrSpc="hsl" dir="cw">
                                      <p:cBhvr override="childStyle">
                                        <p:cTn id="44" dur="1000" fill="hold"/>
                                        <p:tgtEl>
                                          <p:spTgt spid="63"/>
                                        </p:tgtEl>
                                        <p:attrNameLst>
                                          <p:attrName>style.color</p:attrName>
                                        </p:attrNameLst>
                                      </p:cBhvr>
                                      <p:by>
                                        <p:hsl h="7200000" s="0" l="0"/>
                                      </p:by>
                                    </p:animClr>
                                    <p:animClr clrSpc="hsl" dir="cw">
                                      <p:cBhvr>
                                        <p:cTn id="45" dur="1000" fill="hold"/>
                                        <p:tgtEl>
                                          <p:spTgt spid="63"/>
                                        </p:tgtEl>
                                        <p:attrNameLst>
                                          <p:attrName>fillcolor</p:attrName>
                                        </p:attrNameLst>
                                      </p:cBhvr>
                                      <p:by>
                                        <p:hsl h="7200000" s="0" l="0"/>
                                      </p:by>
                                    </p:animClr>
                                    <p:animClr clrSpc="hsl" dir="cw">
                                      <p:cBhvr>
                                        <p:cTn id="46" dur="1000" fill="hold"/>
                                        <p:tgtEl>
                                          <p:spTgt spid="63"/>
                                        </p:tgtEl>
                                        <p:attrNameLst>
                                          <p:attrName>stroke.color</p:attrName>
                                        </p:attrNameLst>
                                      </p:cBhvr>
                                      <p:by>
                                        <p:hsl h="7200000" s="0" l="0"/>
                                      </p:by>
                                    </p:animClr>
                                    <p:set>
                                      <p:cBhvr>
                                        <p:cTn id="47" dur="1000" fill="hold"/>
                                        <p:tgtEl>
                                          <p:spTgt spid="63"/>
                                        </p:tgtEl>
                                        <p:attrNameLst>
                                          <p:attrName>fill.type</p:attrName>
                                        </p:attrNameLst>
                                      </p:cBhvr>
                                      <p:to>
                                        <p:strVal val="solid"/>
                                      </p:to>
                                    </p:set>
                                  </p:childTnLst>
                                </p:cTn>
                              </p:par>
                              <p:par>
                                <p:cTn id="48" presetID="1" presetClass="exit" presetSubtype="0" fill="hold" nodeType="withEffect">
                                  <p:stCondLst>
                                    <p:cond delay="4100"/>
                                  </p:stCondLst>
                                  <p:childTnLst>
                                    <p:set>
                                      <p:cBhvr>
                                        <p:cTn id="49" dur="1" fill="hold">
                                          <p:stCondLst>
                                            <p:cond delay="0"/>
                                          </p:stCondLst>
                                        </p:cTn>
                                        <p:tgtEl>
                                          <p:spTgt spid="45"/>
                                        </p:tgtEl>
                                        <p:attrNameLst>
                                          <p:attrName>style.visibility</p:attrName>
                                        </p:attrNameLst>
                                      </p:cBhvr>
                                      <p:to>
                                        <p:strVal val="hidden"/>
                                      </p:to>
                                    </p:set>
                                  </p:childTnLst>
                                </p:cTn>
                              </p:par>
                              <p:par>
                                <p:cTn id="50" presetID="1" presetClass="entr" presetSubtype="0" fill="hold" nodeType="withEffect">
                                  <p:stCondLst>
                                    <p:cond delay="4100"/>
                                  </p:stCondLst>
                                  <p:childTnLst>
                                    <p:set>
                                      <p:cBhvr>
                                        <p:cTn id="51" dur="1" fill="hold">
                                          <p:stCondLst>
                                            <p:cond delay="0"/>
                                          </p:stCondLst>
                                        </p:cTn>
                                        <p:tgtEl>
                                          <p:spTgt spid="49"/>
                                        </p:tgtEl>
                                        <p:attrNameLst>
                                          <p:attrName>style.visibility</p:attrName>
                                        </p:attrNameLst>
                                      </p:cBhvr>
                                      <p:to>
                                        <p:strVal val="visible"/>
                                      </p:to>
                                    </p:set>
                                  </p:childTnLst>
                                </p:cTn>
                              </p:par>
                              <p:par>
                                <p:cTn id="52" presetID="21" presetClass="emph" presetSubtype="0" fill="remove" grpId="0" nodeType="withEffect">
                                  <p:stCondLst>
                                    <p:cond delay="4100"/>
                                  </p:stCondLst>
                                  <p:childTnLst>
                                    <p:animClr clrSpc="hsl" dir="cw">
                                      <p:cBhvr override="childStyle">
                                        <p:cTn id="53" dur="1000" fill="hold"/>
                                        <p:tgtEl>
                                          <p:spTgt spid="64"/>
                                        </p:tgtEl>
                                        <p:attrNameLst>
                                          <p:attrName>style.color</p:attrName>
                                        </p:attrNameLst>
                                      </p:cBhvr>
                                      <p:by>
                                        <p:hsl h="7200000" s="0" l="0"/>
                                      </p:by>
                                    </p:animClr>
                                    <p:animClr clrSpc="hsl" dir="cw">
                                      <p:cBhvr>
                                        <p:cTn id="54" dur="1000" fill="hold"/>
                                        <p:tgtEl>
                                          <p:spTgt spid="64"/>
                                        </p:tgtEl>
                                        <p:attrNameLst>
                                          <p:attrName>fillcolor</p:attrName>
                                        </p:attrNameLst>
                                      </p:cBhvr>
                                      <p:by>
                                        <p:hsl h="7200000" s="0" l="0"/>
                                      </p:by>
                                    </p:animClr>
                                    <p:animClr clrSpc="hsl" dir="cw">
                                      <p:cBhvr>
                                        <p:cTn id="55" dur="1000" fill="hold"/>
                                        <p:tgtEl>
                                          <p:spTgt spid="64"/>
                                        </p:tgtEl>
                                        <p:attrNameLst>
                                          <p:attrName>stroke.color</p:attrName>
                                        </p:attrNameLst>
                                      </p:cBhvr>
                                      <p:by>
                                        <p:hsl h="7200000" s="0" l="0"/>
                                      </p:by>
                                    </p:animClr>
                                    <p:set>
                                      <p:cBhvr>
                                        <p:cTn id="56" dur="1000" fill="hold"/>
                                        <p:tgtEl>
                                          <p:spTgt spid="64"/>
                                        </p:tgtEl>
                                        <p:attrNameLst>
                                          <p:attrName>fill.type</p:attrName>
                                        </p:attrNameLst>
                                      </p:cBhvr>
                                      <p:to>
                                        <p:strVal val="solid"/>
                                      </p:to>
                                    </p:set>
                                  </p:childTnLst>
                                </p:cTn>
                              </p:par>
                              <p:par>
                                <p:cTn id="57" presetID="1" presetClass="exit" presetSubtype="0" fill="hold" nodeType="withEffect">
                                  <p:stCondLst>
                                    <p:cond delay="5100"/>
                                  </p:stCondLst>
                                  <p:childTnLst>
                                    <p:set>
                                      <p:cBhvr>
                                        <p:cTn id="58" dur="1" fill="hold">
                                          <p:stCondLst>
                                            <p:cond delay="0"/>
                                          </p:stCondLst>
                                        </p:cTn>
                                        <p:tgtEl>
                                          <p:spTgt spid="49"/>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fade">
                                      <p:cBhvr>
                                        <p:cTn id="63"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3" grpId="1" animBg="1"/>
      <p:bldP spid="63" grpId="2" animBg="1"/>
      <p:bldP spid="63" grpId="3" animBg="1"/>
      <p:bldP spid="64" grpId="0" animBg="1"/>
      <p:bldP spid="4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Anank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2166</Words>
  <Application>Microsoft Office PowerPoint</Application>
  <PresentationFormat>On-screen Show (4:3)</PresentationFormat>
  <Paragraphs>240</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Ananke</vt:lpstr>
      <vt:lpstr>ORACLE COST-BASED OPTIMIZER ADVANCED</vt:lpstr>
      <vt:lpstr>ABOUT ME</vt:lpstr>
      <vt:lpstr>OPTIMIZER BASICS</vt:lpstr>
      <vt:lpstr>OPTIMIZER BASICS</vt:lpstr>
      <vt:lpstr>OPTIMIZER BASICS</vt:lpstr>
      <vt:lpstr>BASICS’ SUMMARY</vt:lpstr>
      <vt:lpstr>AGENDA</vt:lpstr>
      <vt:lpstr>HOW SCATTERED / CLUSTERED?</vt:lpstr>
      <vt:lpstr>HOW SCATTERED / CLUSTERED?</vt:lpstr>
      <vt:lpstr>HOW SCATTERED / CLUSTERED?</vt:lpstr>
      <vt:lpstr>HOW SCATTERED / CLUSTERED?</vt:lpstr>
      <vt:lpstr>HOW SCATTERED / CLUSTERED?</vt:lpstr>
      <vt:lpstr>STATISTICS</vt:lpstr>
      <vt:lpstr>STATISTICS</vt:lpstr>
      <vt:lpstr>HISTOGRAMS</vt:lpstr>
      <vt:lpstr>HISTOGRAMS</vt:lpstr>
      <vt:lpstr>FREQUENCY HISTOGRAMS</vt:lpstr>
      <vt:lpstr>HEIGHT BALANCED HISTOGRAMS</vt:lpstr>
      <vt:lpstr>HEIGHT BALANCED HISTOGRAMS</vt:lpstr>
      <vt:lpstr>HEIGHT BALANCED HISTOGRAMS</vt:lpstr>
      <vt:lpstr>SUMMARY</vt:lpstr>
      <vt:lpstr>SUMMARY</vt:lpstr>
      <vt:lpstr>QUESTIONS &amp;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ORACLE COST-BASED OPTIMIZER ADVANCED</dc:title>
  <dc:creator>Randolf Geist</dc:creator>
  <cp:lastModifiedBy>james.murtagh</cp:lastModifiedBy>
  <cp:revision>43</cp:revision>
  <dcterms:created xsi:type="dcterms:W3CDTF">2012-07-29T19:39:13Z</dcterms:created>
  <dcterms:modified xsi:type="dcterms:W3CDTF">2012-08-02T16:15:37Z</dcterms:modified>
</cp:coreProperties>
</file>